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1"/>
  </p:notesMasterIdLst>
  <p:sldIdLst>
    <p:sldId id="256" r:id="rId2"/>
    <p:sldId id="257" r:id="rId3"/>
    <p:sldId id="327" r:id="rId4"/>
    <p:sldId id="258" r:id="rId5"/>
    <p:sldId id="318" r:id="rId6"/>
    <p:sldId id="261" r:id="rId7"/>
    <p:sldId id="309" r:id="rId8"/>
    <p:sldId id="313" r:id="rId9"/>
    <p:sldId id="311" r:id="rId10"/>
    <p:sldId id="312" r:id="rId11"/>
    <p:sldId id="265" r:id="rId12"/>
    <p:sldId id="295" r:id="rId13"/>
    <p:sldId id="296" r:id="rId14"/>
    <p:sldId id="298" r:id="rId15"/>
    <p:sldId id="299" r:id="rId16"/>
    <p:sldId id="297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68" r:id="rId25"/>
    <p:sldId id="294" r:id="rId26"/>
    <p:sldId id="315" r:id="rId27"/>
    <p:sldId id="314" r:id="rId28"/>
    <p:sldId id="329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271" r:id="rId41"/>
    <p:sldId id="319" r:id="rId42"/>
    <p:sldId id="316" r:id="rId43"/>
    <p:sldId id="321" r:id="rId44"/>
    <p:sldId id="317" r:id="rId45"/>
    <p:sldId id="320" r:id="rId46"/>
    <p:sldId id="322" r:id="rId47"/>
    <p:sldId id="325" r:id="rId48"/>
    <p:sldId id="326" r:id="rId49"/>
    <p:sldId id="276" r:id="rId50"/>
  </p:sldIdLst>
  <p:sldSz cx="9144000" cy="5143500" type="screen16x9"/>
  <p:notesSz cx="6858000" cy="9144000"/>
  <p:embeddedFontLst>
    <p:embeddedFont>
      <p:font typeface="Assistant Light" panose="00000400000000000000" charset="-79"/>
      <p:regular r:id="rId52"/>
      <p:bold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Nunito Sans" panose="020B0604020202020204" charset="0"/>
      <p:regular r:id="rId62"/>
      <p:bold r:id="rId63"/>
      <p:italic r:id="rId64"/>
      <p:boldItalic r:id="rId65"/>
    </p:embeddedFont>
    <p:embeddedFont>
      <p:font typeface="Nunito Sans ExtraBold" panose="020B0604020202020204" charset="0"/>
      <p:bold r:id="rId66"/>
      <p:boldItalic r:id="rId67"/>
    </p:embeddedFont>
    <p:embeddedFont>
      <p:font typeface="Pontano Sans" panose="020B060402020202020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1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09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Depth </a:t>
            </a:r>
            <a:r>
              <a:rPr lang="de-DE" dirty="0" err="1"/>
              <a:t>write</a:t>
            </a:r>
            <a:r>
              <a:rPr lang="de-DE" dirty="0"/>
              <a:t>, </a:t>
            </a:r>
            <a:r>
              <a:rPr lang="de-DE" dirty="0" err="1"/>
              <a:t>stencil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können auch ausgeschalten werden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697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417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9" r:id="rId6"/>
    <p:sldLayoutId id="2147483662" r:id="rId7"/>
    <p:sldLayoutId id="2147483663" r:id="rId8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ronos.org/opengl/wik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151302" y="293915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Selina Feitl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Medieninformatik</a:t>
            </a:r>
            <a:endParaRPr lang="en-GB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2998090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RASTER OPERATIONS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Google Shape;131;p21">
            <a:extLst>
              <a:ext uri="{FF2B5EF4-FFF2-40B4-BE49-F238E27FC236}">
                <a16:creationId xmlns:a16="http://schemas.microsoft.com/office/drawing/2014/main" id="{387ED939-DBEB-49A2-BF9A-0BB8CE78209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8478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ALGORITHM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5351C7-CD6B-4B14-B3C7-CD550DA625D5}"/>
              </a:ext>
            </a:extLst>
          </p:cNvPr>
          <p:cNvSpPr txBox="1"/>
          <p:nvPr/>
        </p:nvSpPr>
        <p:spPr>
          <a:xfrm>
            <a:off x="961066" y="1879601"/>
            <a:ext cx="3961174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bool 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 (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r>
              <a:rPr lang="en-GB" sz="1050" dirty="0">
                <a:latin typeface="Consolas" panose="020B0609020204030204" pitchFamily="49" charset="0"/>
              </a:rPr>
              <a:t>){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return 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 &lt;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</a:p>
          <a:p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depth_test</a:t>
            </a:r>
            <a:r>
              <a:rPr lang="en-GB" sz="105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</a:rPr>
              <a:t>(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, x, y, z)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if (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(z,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 = z;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colorbuffer</a:t>
            </a:r>
            <a:r>
              <a:rPr lang="en-GB" sz="1050" dirty="0">
                <a:latin typeface="Consolas" panose="020B0609020204030204" pitchFamily="49" charset="0"/>
              </a:rPr>
              <a:t>[x][y] = 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  <a:r>
              <a:rPr lang="en-GB" sz="1200" dirty="0"/>
              <a:t>	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82945E7-253A-4710-B546-158067F97B1D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2D8F57-880F-44C7-8959-38D6F1DF8B62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753E04-7634-448F-AC3E-465820CEEFD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F72E71-522F-4B5D-80AB-6566C6CDA5CA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B215CA-B71D-43D3-BB53-A4827128C01C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73897F-CF53-4C61-9F57-78D0DB87DF4D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F1898B-2D86-4323-B8AA-849709484A17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31C03E-5B3B-4730-AC41-644C80E59F44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D32D358-06FC-4965-9109-88091608BF4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917830" y="215582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0571611-1267-439E-8D31-F179EB0374A3}"/>
              </a:ext>
            </a:extLst>
          </p:cNvPr>
          <p:cNvSpPr txBox="1"/>
          <p:nvPr/>
        </p:nvSpPr>
        <p:spPr>
          <a:xfrm>
            <a:off x="7343485" y="198120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E6392C7-4E7C-452F-B56D-C523BDB1866E}"/>
              </a:ext>
            </a:extLst>
          </p:cNvPr>
          <p:cNvSpPr txBox="1"/>
          <p:nvPr/>
        </p:nvSpPr>
        <p:spPr>
          <a:xfrm>
            <a:off x="7343485" y="254635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5D012D1-72E4-44D2-84C5-6A11FA755DCF}"/>
              </a:ext>
            </a:extLst>
          </p:cNvPr>
          <p:cNvCxnSpPr>
            <a:cxnSpLocks/>
          </p:cNvCxnSpPr>
          <p:nvPr/>
        </p:nvCxnSpPr>
        <p:spPr>
          <a:xfrm flipH="1">
            <a:off x="6917829" y="272097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03A01D31-57AF-46FB-9BC5-2594EC97F2BD}"/>
              </a:ext>
            </a:extLst>
          </p:cNvPr>
          <p:cNvSpPr txBox="1">
            <a:spLocks/>
          </p:cNvSpPr>
          <p:nvPr/>
        </p:nvSpPr>
        <p:spPr>
          <a:xfrm>
            <a:off x="880782" y="1490782"/>
            <a:ext cx="1385047" cy="37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PSEUDOCODE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9" name="Google Shape;131;p21">
            <a:extLst>
              <a:ext uri="{FF2B5EF4-FFF2-40B4-BE49-F238E27FC236}">
                <a16:creationId xmlns:a16="http://schemas.microsoft.com/office/drawing/2014/main" id="{A76594BB-793E-49BF-B0A5-9D4412177D0B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392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leichschenkliges Dreieck 210">
            <a:extLst>
              <a:ext uri="{FF2B5EF4-FFF2-40B4-BE49-F238E27FC236}">
                <a16:creationId xmlns:a16="http://schemas.microsoft.com/office/drawing/2014/main" id="{C5EF603C-B92D-4212-A3A8-3F29C9ABC5BA}"/>
              </a:ext>
            </a:extLst>
          </p:cNvPr>
          <p:cNvSpPr/>
          <p:nvPr/>
        </p:nvSpPr>
        <p:spPr>
          <a:xfrm rot="4529544">
            <a:off x="4007984" y="2133707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3369183" y="2111670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Gleichschenkliges Dreieck 209">
            <a:extLst>
              <a:ext uri="{FF2B5EF4-FFF2-40B4-BE49-F238E27FC236}">
                <a16:creationId xmlns:a16="http://schemas.microsoft.com/office/drawing/2014/main" id="{4A5F8BD7-E75F-476E-B93C-D50CAA46288B}"/>
              </a:ext>
            </a:extLst>
          </p:cNvPr>
          <p:cNvSpPr/>
          <p:nvPr/>
        </p:nvSpPr>
        <p:spPr>
          <a:xfrm rot="2440919">
            <a:off x="3881022" y="2088380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2998425" y="136525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4" name="Textfeld 213">
            <a:extLst>
              <a:ext uri="{FF2B5EF4-FFF2-40B4-BE49-F238E27FC236}">
                <a16:creationId xmlns:a16="http://schemas.microsoft.com/office/drawing/2014/main" id="{2FC70B19-8C88-44C7-89FD-4D770DA8B703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13" name="Google Shape;131;p21">
            <a:extLst>
              <a:ext uri="{FF2B5EF4-FFF2-40B4-BE49-F238E27FC236}">
                <a16:creationId xmlns:a16="http://schemas.microsoft.com/office/drawing/2014/main" id="{04912FD7-E869-4DB8-AB73-B980F08C86F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525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AD7F9DB-9AFB-4324-A9B6-CDD610584FBF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Google Shape;131;p21">
            <a:extLst>
              <a:ext uri="{FF2B5EF4-FFF2-40B4-BE49-F238E27FC236}">
                <a16:creationId xmlns:a16="http://schemas.microsoft.com/office/drawing/2014/main" id="{08CBBBDF-477C-4875-819C-3901B7CAB927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8242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5C13390D-8DC4-4F08-84EF-DD1DF80FDE54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Google Shape;131;p21">
            <a:extLst>
              <a:ext uri="{FF2B5EF4-FFF2-40B4-BE49-F238E27FC236}">
                <a16:creationId xmlns:a16="http://schemas.microsoft.com/office/drawing/2014/main" id="{6FCC4179-8D70-4D4E-ABF5-D58A176A01F2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901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leichschenkliges Dreieck 413">
            <a:extLst>
              <a:ext uri="{FF2B5EF4-FFF2-40B4-BE49-F238E27FC236}">
                <a16:creationId xmlns:a16="http://schemas.microsoft.com/office/drawing/2014/main" id="{8CCA414D-93D7-4F93-8FF3-F0E0E5EE3878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3BB1A42A-4A41-49E3-AAD1-97A3FCB303A9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Google Shape;131;p21">
            <a:extLst>
              <a:ext uri="{FF2B5EF4-FFF2-40B4-BE49-F238E27FC236}">
                <a16:creationId xmlns:a16="http://schemas.microsoft.com/office/drawing/2014/main" id="{7DF84940-0CF3-475B-B16D-A3C6705AE310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9695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06B60D87-D515-471A-8D20-127B69285DF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Google Shape;131;p21">
            <a:extLst>
              <a:ext uri="{FF2B5EF4-FFF2-40B4-BE49-F238E27FC236}">
                <a16:creationId xmlns:a16="http://schemas.microsoft.com/office/drawing/2014/main" id="{2DA4713E-6E03-42AF-8D3C-8D727780294A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2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9CFBB4F-7B88-4ECD-A07B-4EF27F7C4DEE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Google Shape;131;p21">
            <a:extLst>
              <a:ext uri="{FF2B5EF4-FFF2-40B4-BE49-F238E27FC236}">
                <a16:creationId xmlns:a16="http://schemas.microsoft.com/office/drawing/2014/main" id="{96580EE3-0745-450C-95BE-C514CE924EDE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9207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50329106-59E5-43CA-AB42-97F32DA35C90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Google Shape;131;p21">
            <a:extLst>
              <a:ext uri="{FF2B5EF4-FFF2-40B4-BE49-F238E27FC236}">
                <a16:creationId xmlns:a16="http://schemas.microsoft.com/office/drawing/2014/main" id="{346D4300-D044-420A-AC28-F198470E71C8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100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THEMATIC CLASSIFICATION</a:t>
            </a:r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Early Z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4801685" y="4092252"/>
            <a:ext cx="224014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Nvidia Deep Learning Super Sampling</a:t>
            </a:r>
            <a:endParaRPr dirty="0"/>
          </a:p>
        </p:txBody>
      </p:sp>
      <p:sp>
        <p:nvSpPr>
          <p:cNvPr id="138" name="Google Shape;138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5;p21">
            <a:extLst>
              <a:ext uri="{FF2B5EF4-FFF2-40B4-BE49-F238E27FC236}">
                <a16:creationId xmlns:a16="http://schemas.microsoft.com/office/drawing/2014/main" id="{694B6EC0-1B48-4C26-8F61-FB0A523AF01D}"/>
              </a:ext>
            </a:extLst>
          </p:cNvPr>
          <p:cNvSpPr txBox="1">
            <a:spLocks/>
          </p:cNvSpPr>
          <p:nvPr/>
        </p:nvSpPr>
        <p:spPr>
          <a:xfrm>
            <a:off x="5113106" y="3739639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de-DE" dirty="0"/>
              <a:t>ANTI-ALIASING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2274553" y="4092252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Order Independent Transparency</a:t>
            </a:r>
            <a:endParaRPr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ctrTitle" idx="7"/>
          </p:nvPr>
        </p:nvSpPr>
        <p:spPr>
          <a:xfrm>
            <a:off x="2458903" y="3724667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cxnSp>
        <p:nvCxnSpPr>
          <p:cNvPr id="26" name="Google Shape;137;p21">
            <a:extLst>
              <a:ext uri="{FF2B5EF4-FFF2-40B4-BE49-F238E27FC236}">
                <a16:creationId xmlns:a16="http://schemas.microsoft.com/office/drawing/2014/main" id="{D07C3276-73EA-4C88-BBAE-793BEA585481}"/>
              </a:ext>
            </a:extLst>
          </p:cNvPr>
          <p:cNvCxnSpPr/>
          <p:nvPr/>
        </p:nvCxnSpPr>
        <p:spPr>
          <a:xfrm>
            <a:off x="4571975" y="319360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25F32BC6-6D0F-45EA-AA83-F9BC5609D6AE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r>
              <a:rPr lang="de-DE" dirty="0"/>
              <a:t>05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3682DF75-6B0B-457B-926C-BFC354889250}"/>
              </a:ext>
            </a:extLst>
          </p:cNvPr>
          <p:cNvSpPr>
            <a:spLocks noGrp="1"/>
          </p:cNvSpPr>
          <p:nvPr>
            <p:ph type="title" idx="17"/>
          </p:nvPr>
        </p:nvSpPr>
        <p:spPr/>
        <p:txBody>
          <a:bodyPr/>
          <a:lstStyle/>
          <a:p>
            <a:r>
              <a:rPr lang="de-DE" dirty="0"/>
              <a:t>04</a:t>
            </a:r>
            <a:endParaRPr lang="en-GB" dirty="0"/>
          </a:p>
        </p:txBody>
      </p:sp>
      <p:sp>
        <p:nvSpPr>
          <p:cNvPr id="21" name="Google Shape;131;p21">
            <a:extLst>
              <a:ext uri="{FF2B5EF4-FFF2-40B4-BE49-F238E27FC236}">
                <a16:creationId xmlns:a16="http://schemas.microsoft.com/office/drawing/2014/main" id="{A5A81B5A-9F28-4955-85C3-504ABB4CE29C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EECF2F53-9F08-418F-9EB7-84DB1126ADB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Google Shape;131;p21">
            <a:extLst>
              <a:ext uri="{FF2B5EF4-FFF2-40B4-BE49-F238E27FC236}">
                <a16:creationId xmlns:a16="http://schemas.microsoft.com/office/drawing/2014/main" id="{A4526DC3-0A1C-4051-96B6-6887E51327EA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450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008CB4F-4378-4516-B6FC-423288DD48E2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Google Shape;131;p21">
            <a:extLst>
              <a:ext uri="{FF2B5EF4-FFF2-40B4-BE49-F238E27FC236}">
                <a16:creationId xmlns:a16="http://schemas.microsoft.com/office/drawing/2014/main" id="{F5A112FB-D7CC-4DB7-91D5-860D6597E61F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190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Z-FIGHTING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A1B1A6-C3AB-43EB-8D4E-014F5D455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5"/>
          <a:stretch/>
        </p:blipFill>
        <p:spPr>
          <a:xfrm>
            <a:off x="5078475" y="1515161"/>
            <a:ext cx="3059839" cy="2263231"/>
          </a:xfrm>
          <a:prstGeom prst="rect">
            <a:avLst/>
          </a:prstGeom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C7E96BF5-BD3E-43C6-BAEB-F724E96A649E}"/>
              </a:ext>
            </a:extLst>
          </p:cNvPr>
          <p:cNvSpPr txBox="1">
            <a:spLocks/>
          </p:cNvSpPr>
          <p:nvPr/>
        </p:nvSpPr>
        <p:spPr>
          <a:xfrm flipH="1">
            <a:off x="1556188" y="176633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buffer does not have enough precision to figure out which one of the two shapes is in front of the other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shapes seem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switch 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B68B4C2-EED9-48D6-BECD-85E9BB39A765}"/>
              </a:ext>
            </a:extLst>
          </p:cNvPr>
          <p:cNvSpPr txBox="1">
            <a:spLocks/>
          </p:cNvSpPr>
          <p:nvPr/>
        </p:nvSpPr>
        <p:spPr>
          <a:xfrm>
            <a:off x="526344" y="1421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Google Shape;222;p27">
            <a:extLst>
              <a:ext uri="{FF2B5EF4-FFF2-40B4-BE49-F238E27FC236}">
                <a16:creationId xmlns:a16="http://schemas.microsoft.com/office/drawing/2014/main" id="{60F49D70-DCFD-47E0-8C59-5606F63B9BD9}"/>
              </a:ext>
            </a:extLst>
          </p:cNvPr>
          <p:cNvSpPr txBox="1">
            <a:spLocks/>
          </p:cNvSpPr>
          <p:nvPr/>
        </p:nvSpPr>
        <p:spPr>
          <a:xfrm flipH="1">
            <a:off x="1556188" y="300635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Do not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place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close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each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other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Set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near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plane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further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away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Higher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precision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BDF416D-C98E-4488-8F86-64B5E410C0FF}"/>
              </a:ext>
            </a:extLst>
          </p:cNvPr>
          <p:cNvSpPr txBox="1">
            <a:spLocks/>
          </p:cNvSpPr>
          <p:nvPr/>
        </p:nvSpPr>
        <p:spPr>
          <a:xfrm>
            <a:off x="526344" y="266180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5" name="Google Shape;222;p27">
            <a:extLst>
              <a:ext uri="{FF2B5EF4-FFF2-40B4-BE49-F238E27FC236}">
                <a16:creationId xmlns:a16="http://schemas.microsoft.com/office/drawing/2014/main" id="{5089EB4C-4119-4024-A29B-2A93584D216A}"/>
              </a:ext>
            </a:extLst>
          </p:cNvPr>
          <p:cNvSpPr txBox="1">
            <a:spLocks/>
          </p:cNvSpPr>
          <p:nvPr/>
        </p:nvSpPr>
        <p:spPr>
          <a:xfrm flipH="1">
            <a:off x="5017026" y="3713867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https://learnopengl.com/Advanced-OpenGL/Depth-testing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188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EARLY Z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51EFA76-F007-4DF0-9E88-DF81C5C9738D}"/>
              </a:ext>
            </a:extLst>
          </p:cNvPr>
          <p:cNvSpPr/>
          <p:nvPr/>
        </p:nvSpPr>
        <p:spPr>
          <a:xfrm>
            <a:off x="1401397" y="1261471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11E73A-37F7-4F12-B401-AFBCBCBD3723}"/>
              </a:ext>
            </a:extLst>
          </p:cNvPr>
          <p:cNvSpPr/>
          <p:nvPr/>
        </p:nvSpPr>
        <p:spPr>
          <a:xfrm>
            <a:off x="1394204" y="181735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49B2A27-A910-4A80-9D5C-8B6D32A296D7}"/>
              </a:ext>
            </a:extLst>
          </p:cNvPr>
          <p:cNvSpPr/>
          <p:nvPr/>
        </p:nvSpPr>
        <p:spPr>
          <a:xfrm>
            <a:off x="1394204" y="238344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EB9B9A5-695A-4047-9452-7D8E6A1033D5}"/>
              </a:ext>
            </a:extLst>
          </p:cNvPr>
          <p:cNvSpPr/>
          <p:nvPr/>
        </p:nvSpPr>
        <p:spPr>
          <a:xfrm>
            <a:off x="1401395" y="3393345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BDBD8FB-A7E4-46CB-ACDD-AB1DF6B0B6C8}"/>
              </a:ext>
            </a:extLst>
          </p:cNvPr>
          <p:cNvSpPr/>
          <p:nvPr/>
        </p:nvSpPr>
        <p:spPr>
          <a:xfrm>
            <a:off x="1401396" y="3963487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AAEA4E1-06E5-472D-9555-B3A713FAA05D}"/>
              </a:ext>
            </a:extLst>
          </p:cNvPr>
          <p:cNvSpPr txBox="1"/>
          <p:nvPr/>
        </p:nvSpPr>
        <p:spPr>
          <a:xfrm>
            <a:off x="1582928" y="13111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51886C9-7C5E-41A1-A37C-B48F5D1173E7}"/>
              </a:ext>
            </a:extLst>
          </p:cNvPr>
          <p:cNvSpPr txBox="1"/>
          <p:nvPr/>
        </p:nvSpPr>
        <p:spPr>
          <a:xfrm>
            <a:off x="1508503" y="1867834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FEB9C05-146D-4AB1-906A-5B6DF28A34AE}"/>
              </a:ext>
            </a:extLst>
          </p:cNvPr>
          <p:cNvSpPr txBox="1"/>
          <p:nvPr/>
        </p:nvSpPr>
        <p:spPr>
          <a:xfrm>
            <a:off x="1700120" y="2416695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0B48AAE-072F-450B-87F6-F28030A5B3F2}"/>
              </a:ext>
            </a:extLst>
          </p:cNvPr>
          <p:cNvSpPr txBox="1"/>
          <p:nvPr/>
        </p:nvSpPr>
        <p:spPr>
          <a:xfrm>
            <a:off x="1525778" y="3448672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CA0F1BF-2523-43C1-8259-5A786771E47C}"/>
              </a:ext>
            </a:extLst>
          </p:cNvPr>
          <p:cNvSpPr txBox="1"/>
          <p:nvPr/>
        </p:nvSpPr>
        <p:spPr>
          <a:xfrm>
            <a:off x="1629994" y="399746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B3FA1892-F880-4EC2-8B2C-0FD59A8311EE}"/>
              </a:ext>
            </a:extLst>
          </p:cNvPr>
          <p:cNvCxnSpPr>
            <a:endCxn id="16" idx="0"/>
          </p:cNvCxnSpPr>
          <p:nvPr/>
        </p:nvCxnSpPr>
        <p:spPr>
          <a:xfrm rot="10800000" flipV="1">
            <a:off x="2164518" y="916921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4A00DBD0-464E-41E2-8B3E-74E258F3C0A2}"/>
              </a:ext>
            </a:extLst>
          </p:cNvPr>
          <p:cNvCxnSpPr>
            <a:stCxn id="20" idx="2"/>
          </p:cNvCxnSpPr>
          <p:nvPr/>
        </p:nvCxnSpPr>
        <p:spPr>
          <a:xfrm rot="16200000" flipH="1">
            <a:off x="2246239" y="4246335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B90C21-E700-4A0F-89E7-401056E96C9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157325" y="1626041"/>
            <a:ext cx="7193" cy="19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89AFB4-B5C0-4481-A367-757128C3EE6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57325" y="2181924"/>
            <a:ext cx="0" cy="2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48AA5E4-C49B-4B76-B9DE-143DC07B4BF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64516" y="3203649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1CF1B03-666C-4831-8D61-6CD51312A7F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164516" y="3757915"/>
            <a:ext cx="1" cy="20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37423703-5A7F-49D4-9EA3-D2895ABEA22C}"/>
              </a:ext>
            </a:extLst>
          </p:cNvPr>
          <p:cNvSpPr txBox="1"/>
          <p:nvPr/>
        </p:nvSpPr>
        <p:spPr>
          <a:xfrm>
            <a:off x="2754501" y="781585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13AC46D-2772-4DA3-B943-9170D22422A6}"/>
              </a:ext>
            </a:extLst>
          </p:cNvPr>
          <p:cNvSpPr txBox="1"/>
          <p:nvPr/>
        </p:nvSpPr>
        <p:spPr>
          <a:xfrm>
            <a:off x="2739369" y="4484248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65AD3C0-3587-4464-863D-0B26282C730A}"/>
              </a:ext>
            </a:extLst>
          </p:cNvPr>
          <p:cNvSpPr/>
          <p:nvPr/>
        </p:nvSpPr>
        <p:spPr>
          <a:xfrm>
            <a:off x="1620803" y="2930048"/>
            <a:ext cx="1106344" cy="2808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411C59D-C5A2-48FA-9949-B2F06C42EB96}"/>
              </a:ext>
            </a:extLst>
          </p:cNvPr>
          <p:cNvSpPr txBox="1"/>
          <p:nvPr/>
        </p:nvSpPr>
        <p:spPr>
          <a:xfrm>
            <a:off x="1891740" y="2948501"/>
            <a:ext cx="84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Early Z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BF3ECDE-5EC3-4EF2-AD7E-EB4C19A66193}"/>
              </a:ext>
            </a:extLst>
          </p:cNvPr>
          <p:cNvCxnSpPr>
            <a:cxnSpLocks/>
          </p:cNvCxnSpPr>
          <p:nvPr/>
        </p:nvCxnSpPr>
        <p:spPr>
          <a:xfrm>
            <a:off x="2154623" y="2752027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4903AA7-CBD5-4B80-BE80-F827BEC43B4F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739369" y="3075459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222;p27">
            <a:extLst>
              <a:ext uri="{FF2B5EF4-FFF2-40B4-BE49-F238E27FC236}">
                <a16:creationId xmlns:a16="http://schemas.microsoft.com/office/drawing/2014/main" id="{880E2246-D4C2-40ED-9E07-D525E31ED495}"/>
              </a:ext>
            </a:extLst>
          </p:cNvPr>
          <p:cNvSpPr txBox="1">
            <a:spLocks/>
          </p:cNvSpPr>
          <p:nvPr/>
        </p:nvSpPr>
        <p:spPr>
          <a:xfrm flipH="1">
            <a:off x="3525078" y="2850688"/>
            <a:ext cx="1792130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If object is not visible at all it can be discarded prematurely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315F125-930E-4AC9-B915-2B5352DD80C5}"/>
              </a:ext>
            </a:extLst>
          </p:cNvPr>
          <p:cNvCxnSpPr>
            <a:cxnSpLocks/>
          </p:cNvCxnSpPr>
          <p:nvPr/>
        </p:nvCxnSpPr>
        <p:spPr>
          <a:xfrm>
            <a:off x="5430657" y="3108781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22;p27">
            <a:extLst>
              <a:ext uri="{FF2B5EF4-FFF2-40B4-BE49-F238E27FC236}">
                <a16:creationId xmlns:a16="http://schemas.microsoft.com/office/drawing/2014/main" id="{41A6D6D6-3022-46C5-8210-7B4DF31ED358}"/>
              </a:ext>
            </a:extLst>
          </p:cNvPr>
          <p:cNvSpPr txBox="1">
            <a:spLocks/>
          </p:cNvSpPr>
          <p:nvPr/>
        </p:nvSpPr>
        <p:spPr>
          <a:xfrm flipH="1">
            <a:off x="6216366" y="2884010"/>
            <a:ext cx="1712804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Fragment Shader can not write on depth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Google Shape;131;p21">
            <a:extLst>
              <a:ext uri="{FF2B5EF4-FFF2-40B4-BE49-F238E27FC236}">
                <a16:creationId xmlns:a16="http://schemas.microsoft.com/office/drawing/2014/main" id="{EA6A5D0E-2C61-451F-BB62-496554A00596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2336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specific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321F7C2-6E79-4D12-8443-4BCEB38B9835}"/>
              </a:ext>
            </a:extLst>
          </p:cNvPr>
          <p:cNvSpPr txBox="1"/>
          <p:nvPr/>
        </p:nvSpPr>
        <p:spPr>
          <a:xfrm>
            <a:off x="5646360" y="3281785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(0, 0.6, 0.6, 0.6)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E31B63-6347-4F09-AD28-1F24B75F58E0}"/>
              </a:ext>
            </a:extLst>
          </p:cNvPr>
          <p:cNvSpPr txBox="1"/>
          <p:nvPr/>
        </p:nvSpPr>
        <p:spPr>
          <a:xfrm>
            <a:off x="6532214" y="1536711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(1, 0.3, 0.3, 1)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3E13C7-2C8D-4B95-BC84-5F762C307A47}"/>
              </a:ext>
            </a:extLst>
          </p:cNvPr>
          <p:cNvSpPr txBox="1"/>
          <p:nvPr/>
        </p:nvSpPr>
        <p:spPr>
          <a:xfrm>
            <a:off x="5397455" y="3665168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0.6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0.6)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(1, 0.3, 0.3) </a:t>
            </a:r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591C821-93E5-40E1-BCCE-8242BE4DF4BB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9DEAAF00-63B5-4172-8F91-FCFB3F03B6FD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Google Shape;131;p21">
            <a:extLst>
              <a:ext uri="{FF2B5EF4-FFF2-40B4-BE49-F238E27FC236}">
                <a16:creationId xmlns:a16="http://schemas.microsoft.com/office/drawing/2014/main" id="{ED8CDC62-AFEC-4E57-8B33-3D1817462EEB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239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specific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870506D-2A2D-4D3F-98CB-8B264D8A1640}"/>
              </a:ext>
            </a:extLst>
          </p:cNvPr>
          <p:cNvSpPr txBox="1"/>
          <p:nvPr/>
        </p:nvSpPr>
        <p:spPr>
          <a:xfrm>
            <a:off x="5646361" y="3279690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(0, 0.6, 0.6, 0.5)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2CC3206-67E7-451A-AEDB-7328C48248CC}"/>
              </a:ext>
            </a:extLst>
          </p:cNvPr>
          <p:cNvSpPr txBox="1"/>
          <p:nvPr/>
        </p:nvSpPr>
        <p:spPr>
          <a:xfrm>
            <a:off x="6532215" y="1534616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(1, 0.3, 0.3, 0.5)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2BC2BF-2ACB-4A28-9760-8A3F00C6C482}"/>
              </a:ext>
            </a:extLst>
          </p:cNvPr>
          <p:cNvSpPr txBox="1"/>
          <p:nvPr/>
        </p:nvSpPr>
        <p:spPr>
          <a:xfrm>
            <a:off x="5397456" y="3663073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0.5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0.5)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(0.5, 0.15, 0.15)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EDA5105-0081-4C4E-A084-C581F11C9DBB}"/>
              </a:ext>
            </a:extLst>
          </p:cNvPr>
          <p:cNvSpPr txBox="1"/>
          <p:nvPr/>
        </p:nvSpPr>
        <p:spPr>
          <a:xfrm>
            <a:off x="5423826" y="1278332"/>
            <a:ext cx="110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What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about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this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?</a:t>
            </a:r>
            <a:endParaRPr lang="de-DE" sz="900" b="1" dirty="0">
              <a:solidFill>
                <a:schemeClr val="accent4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250F8FCB-559B-4557-90A4-433786762353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7482058-A21D-47BF-94E2-67B0379EE067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oogle Shape;131;p21">
            <a:extLst>
              <a:ext uri="{FF2B5EF4-FFF2-40B4-BE49-F238E27FC236}">
                <a16:creationId xmlns:a16="http://schemas.microsoft.com/office/drawing/2014/main" id="{D5439B70-C856-45F7-9143-C111CF1A9D68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972151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502" y="405336"/>
            <a:ext cx="3278211" cy="689100"/>
          </a:xfrm>
        </p:spPr>
        <p:txBody>
          <a:bodyPr/>
          <a:lstStyle/>
          <a:p>
            <a:r>
              <a:rPr lang="de-DE" dirty="0"/>
              <a:t>TRANSPARENCY AND DEPTH TEST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516E90-FD21-4C43-B827-E2B975E0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08" y="1418050"/>
            <a:ext cx="3798854" cy="2828530"/>
          </a:xfrm>
          <a:prstGeom prst="rect">
            <a:avLst/>
          </a:prstGeom>
        </p:spPr>
      </p:pic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01795C0B-B8A0-472E-9A81-87281CDF17D4}"/>
              </a:ext>
            </a:extLst>
          </p:cNvPr>
          <p:cNvSpPr txBox="1">
            <a:spLocks/>
          </p:cNvSpPr>
          <p:nvPr/>
        </p:nvSpPr>
        <p:spPr>
          <a:xfrm flipH="1">
            <a:off x="1341168" y="176260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test writes “winning” value to depth buffer regardless the transparency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test discards values that should be visible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13A0DE-D617-49EF-A064-BC017AF2AA40}"/>
              </a:ext>
            </a:extLst>
          </p:cNvPr>
          <p:cNvSpPr txBox="1">
            <a:spLocks/>
          </p:cNvSpPr>
          <p:nvPr/>
        </p:nvSpPr>
        <p:spPr>
          <a:xfrm>
            <a:off x="311324" y="141805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Google Shape;222;p27">
            <a:extLst>
              <a:ext uri="{FF2B5EF4-FFF2-40B4-BE49-F238E27FC236}">
                <a16:creationId xmlns:a16="http://schemas.microsoft.com/office/drawing/2014/main" id="{ACE58BE1-3A35-4E76-B5BC-1CA90374AFA8}"/>
              </a:ext>
            </a:extLst>
          </p:cNvPr>
          <p:cNvSpPr txBox="1">
            <a:spLocks/>
          </p:cNvSpPr>
          <p:nvPr/>
        </p:nvSpPr>
        <p:spPr>
          <a:xfrm flipH="1">
            <a:off x="1341168" y="300262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Two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rendering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loops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opaque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takes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high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processing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power</a:t>
            </a: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order-independent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(dual)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peeling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4709132-AE14-468C-9A7B-107B978EF014}"/>
              </a:ext>
            </a:extLst>
          </p:cNvPr>
          <p:cNvSpPr txBox="1">
            <a:spLocks/>
          </p:cNvSpPr>
          <p:nvPr/>
        </p:nvSpPr>
        <p:spPr>
          <a:xfrm>
            <a:off x="311324" y="265807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oogle Shape;222;p27">
            <a:extLst>
              <a:ext uri="{FF2B5EF4-FFF2-40B4-BE49-F238E27FC236}">
                <a16:creationId xmlns:a16="http://schemas.microsoft.com/office/drawing/2014/main" id="{6DC65315-9EC0-41AF-9E8F-868F19125AEE}"/>
              </a:ext>
            </a:extLst>
          </p:cNvPr>
          <p:cNvSpPr txBox="1">
            <a:spLocks/>
          </p:cNvSpPr>
          <p:nvPr/>
        </p:nvSpPr>
        <p:spPr>
          <a:xfrm flipH="1">
            <a:off x="4490554" y="41936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https://learnopengl.com/Advanced-OpenGL/Blending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Google Shape;131;p21">
            <a:extLst>
              <a:ext uri="{FF2B5EF4-FFF2-40B4-BE49-F238E27FC236}">
                <a16:creationId xmlns:a16="http://schemas.microsoft.com/office/drawing/2014/main" id="{CC59D134-1BE4-45FC-98D2-A1B5B9C7F572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83953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751186" y="2306444"/>
            <a:ext cx="1877015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ORDER INDEPENDENT TRANSPARENCY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3040592"/>
            <a:ext cx="1734000" cy="90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7" name="Google Shape;222;p27">
            <a:extLst>
              <a:ext uri="{FF2B5EF4-FFF2-40B4-BE49-F238E27FC236}">
                <a16:creationId xmlns:a16="http://schemas.microsoft.com/office/drawing/2014/main" id="{C8FB1F3B-2CAA-42F6-BCF8-56A6F2CCF76E}"/>
              </a:ext>
            </a:extLst>
          </p:cNvPr>
          <p:cNvSpPr txBox="1">
            <a:spLocks/>
          </p:cNvSpPr>
          <p:nvPr/>
        </p:nvSpPr>
        <p:spPr>
          <a:xfrm flipH="1">
            <a:off x="4700941" y="1403455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Store fragments per pixel in linked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Sort values by depth</a:t>
            </a:r>
            <a:r>
              <a:rPr lang="en-GB" sz="8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en-GB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and mix</a:t>
            </a:r>
            <a:endParaRPr lang="en-GB" sz="10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43C61400-57F5-4B6C-A3AC-5BB69B7F3B54}"/>
              </a:ext>
            </a:extLst>
          </p:cNvPr>
          <p:cNvSpPr txBox="1">
            <a:spLocks/>
          </p:cNvSpPr>
          <p:nvPr/>
        </p:nvSpPr>
        <p:spPr>
          <a:xfrm>
            <a:off x="3671097" y="1058905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GENERAL 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1" name="Google Shape;222;p27">
            <a:extLst>
              <a:ext uri="{FF2B5EF4-FFF2-40B4-BE49-F238E27FC236}">
                <a16:creationId xmlns:a16="http://schemas.microsoft.com/office/drawing/2014/main" id="{E784C11E-DEE0-4431-94C8-9D783F8447E6}"/>
              </a:ext>
            </a:extLst>
          </p:cNvPr>
          <p:cNvSpPr txBox="1">
            <a:spLocks/>
          </p:cNvSpPr>
          <p:nvPr/>
        </p:nvSpPr>
        <p:spPr>
          <a:xfrm flipH="1">
            <a:off x="3784596" y="3609484"/>
            <a:ext cx="1377501" cy="617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Tracks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Indicates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next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free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slot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8" name="Titel 1">
            <a:extLst>
              <a:ext uri="{FF2B5EF4-FFF2-40B4-BE49-F238E27FC236}">
                <a16:creationId xmlns:a16="http://schemas.microsoft.com/office/drawing/2014/main" id="{348DC266-1BB8-471F-80BD-563985684918}"/>
              </a:ext>
            </a:extLst>
          </p:cNvPr>
          <p:cNvSpPr txBox="1">
            <a:spLocks/>
          </p:cNvSpPr>
          <p:nvPr/>
        </p:nvSpPr>
        <p:spPr>
          <a:xfrm>
            <a:off x="4259951" y="221091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REQUIRED MEMORY OBJECTS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EC77A488-930B-4A71-A5B3-FD26D1242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8659"/>
              </p:ext>
            </p:extLst>
          </p:nvPr>
        </p:nvGraphicFramePr>
        <p:xfrm>
          <a:off x="5632649" y="2823505"/>
          <a:ext cx="673448" cy="69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62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/>
                        <a:t>-</a:t>
                      </a:r>
                      <a:endParaRPr lang="en-GB" sz="80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59" name="Google Shape;222;p27">
            <a:extLst>
              <a:ext uri="{FF2B5EF4-FFF2-40B4-BE49-F238E27FC236}">
                <a16:creationId xmlns:a16="http://schemas.microsoft.com/office/drawing/2014/main" id="{3B639F86-7AD5-43BE-8E05-750BC117A4DB}"/>
              </a:ext>
            </a:extLst>
          </p:cNvPr>
          <p:cNvSpPr txBox="1">
            <a:spLocks/>
          </p:cNvSpPr>
          <p:nvPr/>
        </p:nvSpPr>
        <p:spPr>
          <a:xfrm flipH="1">
            <a:off x="5350706" y="3609484"/>
            <a:ext cx="1510838" cy="652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Head-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Corresponds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head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0" name="Google Shape;222;p27">
            <a:extLst>
              <a:ext uri="{FF2B5EF4-FFF2-40B4-BE49-F238E27FC236}">
                <a16:creationId xmlns:a16="http://schemas.microsoft.com/office/drawing/2014/main" id="{ABB95DB1-CD6B-4C26-BDF4-30D7CB41230D}"/>
              </a:ext>
            </a:extLst>
          </p:cNvPr>
          <p:cNvSpPr txBox="1">
            <a:spLocks/>
          </p:cNvSpPr>
          <p:nvPr/>
        </p:nvSpPr>
        <p:spPr>
          <a:xfrm flipH="1">
            <a:off x="7050153" y="3655481"/>
            <a:ext cx="1561637" cy="576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51A302-895B-4694-A16F-C668B040E70A}"/>
              </a:ext>
            </a:extLst>
          </p:cNvPr>
          <p:cNvGrpSpPr/>
          <p:nvPr/>
        </p:nvGrpSpPr>
        <p:grpSpPr>
          <a:xfrm>
            <a:off x="4092710" y="3040592"/>
            <a:ext cx="258210" cy="261610"/>
            <a:chOff x="4092710" y="3040592"/>
            <a:chExt cx="258210" cy="26161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5254FDE-56FA-4450-8894-67729DFDD533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DE3CA79-4001-4D99-A9B2-60ECF090F18E}"/>
                </a:ext>
              </a:extLst>
            </p:cNvPr>
            <p:cNvSpPr txBox="1"/>
            <p:nvPr/>
          </p:nvSpPr>
          <p:spPr>
            <a:xfrm>
              <a:off x="4092710" y="3040592"/>
              <a:ext cx="2582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sz="11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2C4359A-3827-44BA-8FDE-DC8FC4CFD49A}"/>
              </a:ext>
            </a:extLst>
          </p:cNvPr>
          <p:cNvGrpSpPr/>
          <p:nvPr/>
        </p:nvGrpSpPr>
        <p:grpSpPr>
          <a:xfrm>
            <a:off x="6914378" y="2926258"/>
            <a:ext cx="427939" cy="594383"/>
            <a:chOff x="7409064" y="2135325"/>
            <a:chExt cx="427939" cy="594383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E42F4B1C-4AE2-4ADB-86C8-503A678B5305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Google Shape;222;p27">
              <a:extLst>
                <a:ext uri="{FF2B5EF4-FFF2-40B4-BE49-F238E27FC236}">
                  <a16:creationId xmlns:a16="http://schemas.microsoft.com/office/drawing/2014/main" id="{E7EF6101-02CF-4C23-ACF1-0C27A5DA315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09064" y="2135325"/>
              <a:ext cx="427939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700" b="1" dirty="0" err="1">
                  <a:latin typeface="Assistant Light" panose="00000400000000000000" charset="-79"/>
                  <a:cs typeface="Assistant Light" panose="00000400000000000000" charset="-79"/>
                </a:rPr>
                <a:t>Node</a:t>
              </a:r>
              <a:endParaRPr lang="de-DE" sz="700" b="1" dirty="0">
                <a:latin typeface="Assistant Light" panose="00000400000000000000" charset="-79"/>
                <a:cs typeface="Assistant Light" panose="00000400000000000000" charset="-79"/>
              </a:endParaRP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Color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Depth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18" name="Tabelle 18">
            <a:extLst>
              <a:ext uri="{FF2B5EF4-FFF2-40B4-BE49-F238E27FC236}">
                <a16:creationId xmlns:a16="http://schemas.microsoft.com/office/drawing/2014/main" id="{1106DD0C-A772-4734-91C2-AB45ED39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18664"/>
              </p:ext>
            </p:extLst>
          </p:nvPr>
        </p:nvGraphicFramePr>
        <p:xfrm>
          <a:off x="7447102" y="2831541"/>
          <a:ext cx="1510838" cy="68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22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1110616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18142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0767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34" name="Google Shape;131;p21">
            <a:extLst>
              <a:ext uri="{FF2B5EF4-FFF2-40B4-BE49-F238E27FC236}">
                <a16:creationId xmlns:a16="http://schemas.microsoft.com/office/drawing/2014/main" id="{33EECC2F-4D42-479C-8EBC-AD8E9C60E21C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97903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55643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2670069" y="2292395"/>
            <a:ext cx="1288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09809AD-D2BB-4993-BB05-85B3A66B2FAC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8EAEC675-99C7-42BD-839E-8E2E2BDE1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9593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C6563EA4-6988-4FB0-9015-1082E0B152A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24A6B17-8875-4AE4-B340-69A1366B90B1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A4135887-1EC8-4F27-B666-4C6F30C2CB47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395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F0390-5536-4DB5-AB0C-B00CEFD5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OPENGL GRAPHICS PIPELINE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0F7CB107-45A8-415E-AC15-B0B10F4D908A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6F9DEE83-426A-48C9-8992-01224210CFD1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D1B77B-0829-4F64-A547-99A4B24D3785}"/>
              </a:ext>
            </a:extLst>
          </p:cNvPr>
          <p:cNvSpPr/>
          <p:nvPr/>
        </p:nvSpPr>
        <p:spPr>
          <a:xfrm>
            <a:off x="3704680" y="1438986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B681242-B71F-4938-9CB3-438DA3F93BB6}"/>
              </a:ext>
            </a:extLst>
          </p:cNvPr>
          <p:cNvSpPr/>
          <p:nvPr/>
        </p:nvSpPr>
        <p:spPr>
          <a:xfrm>
            <a:off x="3704677" y="2097310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B2409E0-EF63-4A2D-AA7F-BE2A54523C16}"/>
              </a:ext>
            </a:extLst>
          </p:cNvPr>
          <p:cNvSpPr/>
          <p:nvPr/>
        </p:nvSpPr>
        <p:spPr>
          <a:xfrm>
            <a:off x="3704678" y="278184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607F22-4B22-4740-B26E-55B241E3891B}"/>
              </a:ext>
            </a:extLst>
          </p:cNvPr>
          <p:cNvSpPr/>
          <p:nvPr/>
        </p:nvSpPr>
        <p:spPr>
          <a:xfrm>
            <a:off x="3704678" y="3482678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98F3AD-D796-49C4-8DBE-E55B737D381E}"/>
              </a:ext>
            </a:extLst>
          </p:cNvPr>
          <p:cNvSpPr/>
          <p:nvPr/>
        </p:nvSpPr>
        <p:spPr>
          <a:xfrm>
            <a:off x="3704679" y="414100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4655A5-787A-44D6-A08C-91905C09E7F1}"/>
              </a:ext>
            </a:extLst>
          </p:cNvPr>
          <p:cNvSpPr txBox="1"/>
          <p:nvPr/>
        </p:nvSpPr>
        <p:spPr>
          <a:xfrm>
            <a:off x="3886211" y="148869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C0414D-C821-4694-A269-897314FDDDB8}"/>
              </a:ext>
            </a:extLst>
          </p:cNvPr>
          <p:cNvSpPr txBox="1"/>
          <p:nvPr/>
        </p:nvSpPr>
        <p:spPr>
          <a:xfrm>
            <a:off x="3818976" y="2147790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96E1B7-F93C-4C24-8909-A08FC079B8B7}"/>
              </a:ext>
            </a:extLst>
          </p:cNvPr>
          <p:cNvSpPr txBox="1"/>
          <p:nvPr/>
        </p:nvSpPr>
        <p:spPr>
          <a:xfrm>
            <a:off x="4010594" y="2815097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C9C974-EC7B-4A55-BC20-CEAA0A209D95}"/>
              </a:ext>
            </a:extLst>
          </p:cNvPr>
          <p:cNvSpPr txBox="1"/>
          <p:nvPr/>
        </p:nvSpPr>
        <p:spPr>
          <a:xfrm>
            <a:off x="3829061" y="3538005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59CC7A-C669-4AB2-A24B-4BE3687617F0}"/>
              </a:ext>
            </a:extLst>
          </p:cNvPr>
          <p:cNvSpPr txBox="1"/>
          <p:nvPr/>
        </p:nvSpPr>
        <p:spPr>
          <a:xfrm>
            <a:off x="3933277" y="41749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621E85-1F12-4101-8678-C9C805815236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4467801" y="1094436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A257220-F6C6-4A77-8201-F995795AF504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4549522" y="4423850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DFDBA1A-E7BE-4146-B77C-747D7A6D08E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467798" y="1803556"/>
            <a:ext cx="3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CC7294D-F91B-4493-BF6E-55E275F4DE9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467798" y="2461880"/>
            <a:ext cx="1" cy="31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D0FBF89-41BC-4D63-B4C5-9F8D4EC7768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467799" y="3146414"/>
            <a:ext cx="0" cy="33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E23EB14-291A-4E1B-A408-F456288012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467799" y="3847248"/>
            <a:ext cx="1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eschweifte Klammer links 28">
            <a:extLst>
              <a:ext uri="{FF2B5EF4-FFF2-40B4-BE49-F238E27FC236}">
                <a16:creationId xmlns:a16="http://schemas.microsoft.com/office/drawing/2014/main" id="{DABDF30E-BA4D-4397-8EB5-8D8BF8A22A0A}"/>
              </a:ext>
            </a:extLst>
          </p:cNvPr>
          <p:cNvSpPr/>
          <p:nvPr/>
        </p:nvSpPr>
        <p:spPr>
          <a:xfrm>
            <a:off x="5367063" y="2540579"/>
            <a:ext cx="339542" cy="1964993"/>
          </a:xfrm>
          <a:prstGeom prst="leftBrace">
            <a:avLst>
              <a:gd name="adj1" fmla="val 34075"/>
              <a:gd name="adj2" fmla="val 927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4EAE706-D99D-4999-ABF8-CF23AD8A39E0}"/>
              </a:ext>
            </a:extLst>
          </p:cNvPr>
          <p:cNvSpPr txBox="1"/>
          <p:nvPr/>
        </p:nvSpPr>
        <p:spPr>
          <a:xfrm>
            <a:off x="5057784" y="959100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6B3494-C2E0-492C-A8E5-BAAC2E7178E3}"/>
              </a:ext>
            </a:extLst>
          </p:cNvPr>
          <p:cNvSpPr txBox="1"/>
          <p:nvPr/>
        </p:nvSpPr>
        <p:spPr>
          <a:xfrm>
            <a:off x="5042652" y="4661763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5B1200D-506A-451F-A09C-DDC1CD9023A4}"/>
              </a:ext>
            </a:extLst>
          </p:cNvPr>
          <p:cNvSpPr/>
          <p:nvPr/>
        </p:nvSpPr>
        <p:spPr>
          <a:xfrm>
            <a:off x="5842774" y="2540579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6E55A9A-D36E-4CAE-AFA1-BE08C17D922D}"/>
              </a:ext>
            </a:extLst>
          </p:cNvPr>
          <p:cNvSpPr/>
          <p:nvPr/>
        </p:nvSpPr>
        <p:spPr>
          <a:xfrm>
            <a:off x="5842748" y="2963381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B48C0BB-C7B0-40D3-9709-ABFE9F84D164}"/>
              </a:ext>
            </a:extLst>
          </p:cNvPr>
          <p:cNvSpPr/>
          <p:nvPr/>
        </p:nvSpPr>
        <p:spPr>
          <a:xfrm>
            <a:off x="5852853" y="338618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35573C6-F3BB-4911-B392-51AA4A1C4322}"/>
              </a:ext>
            </a:extLst>
          </p:cNvPr>
          <p:cNvSpPr/>
          <p:nvPr/>
        </p:nvSpPr>
        <p:spPr>
          <a:xfrm>
            <a:off x="5842748" y="3808985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DA0D323-5655-4CB8-A2AD-0FD5B308BE85}"/>
              </a:ext>
            </a:extLst>
          </p:cNvPr>
          <p:cNvSpPr/>
          <p:nvPr/>
        </p:nvSpPr>
        <p:spPr>
          <a:xfrm>
            <a:off x="5846496" y="422461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64BB4AC-C475-43D1-A3CD-4C01C398555C}"/>
              </a:ext>
            </a:extLst>
          </p:cNvPr>
          <p:cNvSpPr txBox="1"/>
          <p:nvPr/>
        </p:nvSpPr>
        <p:spPr>
          <a:xfrm>
            <a:off x="6035551" y="2561275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Scissor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9BF55A-E0B7-4109-A27E-66CE6302BCDE}"/>
              </a:ext>
            </a:extLst>
          </p:cNvPr>
          <p:cNvSpPr txBox="1"/>
          <p:nvPr/>
        </p:nvSpPr>
        <p:spPr>
          <a:xfrm>
            <a:off x="6041222" y="2982056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Stencil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11CE7B2-BBB5-4F4A-B25D-3320EAC943E3}"/>
              </a:ext>
            </a:extLst>
          </p:cNvPr>
          <p:cNvSpPr txBox="1"/>
          <p:nvPr/>
        </p:nvSpPr>
        <p:spPr>
          <a:xfrm>
            <a:off x="6030402" y="3403293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Depth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F823BF7-CF64-4CC0-8343-A76321729BE0}"/>
              </a:ext>
            </a:extLst>
          </p:cNvPr>
          <p:cNvSpPr txBox="1"/>
          <p:nvPr/>
        </p:nvSpPr>
        <p:spPr>
          <a:xfrm>
            <a:off x="6115604" y="3829681"/>
            <a:ext cx="621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DC1D575-25FA-49B1-B439-5E364FE25B4E}"/>
              </a:ext>
            </a:extLst>
          </p:cNvPr>
          <p:cNvSpPr txBox="1"/>
          <p:nvPr/>
        </p:nvSpPr>
        <p:spPr>
          <a:xfrm>
            <a:off x="6099294" y="4259774"/>
            <a:ext cx="674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Dithering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9CC009B-66AB-478D-AEC2-62E3F7440F9E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6412572" y="2812804"/>
            <a:ext cx="26" cy="15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3CE35B8-8678-4F4A-9AA9-08AC4C62E13C}"/>
              </a:ext>
            </a:extLst>
          </p:cNvPr>
          <p:cNvCxnSpPr>
            <a:cxnSpLocks/>
            <a:stCxn id="111" idx="2"/>
            <a:endCxn id="112" idx="0"/>
          </p:cNvCxnSpPr>
          <p:nvPr/>
        </p:nvCxnSpPr>
        <p:spPr>
          <a:xfrm>
            <a:off x="6422677" y="3235746"/>
            <a:ext cx="0" cy="14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725CAB8-98A2-4BAC-907E-A52E6A25EFBA}"/>
              </a:ext>
            </a:extLst>
          </p:cNvPr>
          <p:cNvCxnSpPr>
            <a:cxnSpLocks/>
            <a:stCxn id="112" idx="2"/>
            <a:endCxn id="116" idx="0"/>
          </p:cNvCxnSpPr>
          <p:nvPr/>
        </p:nvCxnSpPr>
        <p:spPr>
          <a:xfrm flipH="1">
            <a:off x="6419498" y="3657719"/>
            <a:ext cx="3179" cy="14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1C6B9CE-DC28-459E-9A48-A3E950FD6AF5}"/>
              </a:ext>
            </a:extLst>
          </p:cNvPr>
          <p:cNvCxnSpPr>
            <a:cxnSpLocks/>
            <a:stCxn id="116" idx="2"/>
            <a:endCxn id="36" idx="0"/>
          </p:cNvCxnSpPr>
          <p:nvPr/>
        </p:nvCxnSpPr>
        <p:spPr>
          <a:xfrm flipH="1">
            <a:off x="6416320" y="4079692"/>
            <a:ext cx="3178" cy="14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9EC04924-1946-453B-B6F3-CC5C0C6B5CDC}"/>
              </a:ext>
            </a:extLst>
          </p:cNvPr>
          <p:cNvSpPr/>
          <p:nvPr/>
        </p:nvSpPr>
        <p:spPr>
          <a:xfrm>
            <a:off x="2300538" y="1572977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D3AC182D-7BEC-441B-ADE1-AE12924B8BD8}"/>
              </a:ext>
            </a:extLst>
          </p:cNvPr>
          <p:cNvSpPr/>
          <p:nvPr/>
        </p:nvSpPr>
        <p:spPr>
          <a:xfrm>
            <a:off x="2307069" y="2288988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5B72C06-C1C3-40BA-BB9C-D32902F48A88}"/>
              </a:ext>
            </a:extLst>
          </p:cNvPr>
          <p:cNvSpPr/>
          <p:nvPr/>
        </p:nvSpPr>
        <p:spPr>
          <a:xfrm>
            <a:off x="2466109" y="1750301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7375536F-8C60-4032-A61D-660599567CC9}"/>
              </a:ext>
            </a:extLst>
          </p:cNvPr>
          <p:cNvSpPr/>
          <p:nvPr/>
        </p:nvSpPr>
        <p:spPr>
          <a:xfrm>
            <a:off x="2693909" y="2048819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CAB919D-7F94-42E5-89D9-68FAFD151CC7}"/>
              </a:ext>
            </a:extLst>
          </p:cNvPr>
          <p:cNvSpPr/>
          <p:nvPr/>
        </p:nvSpPr>
        <p:spPr>
          <a:xfrm>
            <a:off x="2952413" y="1715187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51FB24C-A61F-4F2D-81DF-601036144483}"/>
              </a:ext>
            </a:extLst>
          </p:cNvPr>
          <p:cNvSpPr/>
          <p:nvPr/>
        </p:nvSpPr>
        <p:spPr>
          <a:xfrm>
            <a:off x="2466109" y="2483326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C79D2DA2-B60E-40E7-AB0E-0095602A7FC0}"/>
              </a:ext>
            </a:extLst>
          </p:cNvPr>
          <p:cNvSpPr/>
          <p:nvPr/>
        </p:nvSpPr>
        <p:spPr>
          <a:xfrm>
            <a:off x="2693909" y="2781844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90BCF7D-AF91-475B-8690-42FC323F116F}"/>
              </a:ext>
            </a:extLst>
          </p:cNvPr>
          <p:cNvSpPr/>
          <p:nvPr/>
        </p:nvSpPr>
        <p:spPr>
          <a:xfrm>
            <a:off x="2952413" y="2448212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288D0B05-CEC4-400E-A534-E903AAF3730E}"/>
              </a:ext>
            </a:extLst>
          </p:cNvPr>
          <p:cNvCxnSpPr>
            <a:cxnSpLocks/>
            <a:stCxn id="75" idx="5"/>
            <a:endCxn id="76" idx="1"/>
          </p:cNvCxnSpPr>
          <p:nvPr/>
        </p:nvCxnSpPr>
        <p:spPr>
          <a:xfrm>
            <a:off x="2507499" y="2524716"/>
            <a:ext cx="193511" cy="26422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D4DFC868-8C4C-4CE7-814F-F7EAB397E583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>
          <a:xfrm flipV="1">
            <a:off x="2514600" y="2472458"/>
            <a:ext cx="437813" cy="3511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08F366C0-FA48-4210-888C-B4FFFFD464EA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2735299" y="2489602"/>
            <a:ext cx="224215" cy="29934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leichschenkliges Dreieck 94">
            <a:extLst>
              <a:ext uri="{FF2B5EF4-FFF2-40B4-BE49-F238E27FC236}">
                <a16:creationId xmlns:a16="http://schemas.microsoft.com/office/drawing/2014/main" id="{C171CBE2-8531-4E5A-A4EC-41A5054D4827}"/>
              </a:ext>
            </a:extLst>
          </p:cNvPr>
          <p:cNvSpPr/>
          <p:nvPr/>
        </p:nvSpPr>
        <p:spPr>
          <a:xfrm rot="3250727">
            <a:off x="2625258" y="3026232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0BA3AD6A-F6FF-496F-A270-6614932FA01E}"/>
              </a:ext>
            </a:extLst>
          </p:cNvPr>
          <p:cNvGrpSpPr/>
          <p:nvPr/>
        </p:nvGrpSpPr>
        <p:grpSpPr>
          <a:xfrm>
            <a:off x="2566033" y="3181845"/>
            <a:ext cx="413270" cy="319404"/>
            <a:chOff x="2566033" y="3181845"/>
            <a:chExt cx="413270" cy="319404"/>
          </a:xfrm>
        </p:grpSpPr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688CFC5C-1EFA-45FD-B4C1-607F1B1DEEE3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041AD48-0FA4-4EC6-AE33-DBA6B695A994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BFAC5A0B-5B97-4475-A4C4-5D73CC1FEE9F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29221C1A-DFC3-4BEF-AC70-84C3B0F88E28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2758C861-874E-4308-A433-789EEB68F1F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F93E6A25-B5C2-4066-8CBD-A92B39DF9545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D77C5B28-5A76-4BF6-B7BC-0BAFB4A5F158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691B3182-EB6E-4184-B870-5BB948D87A4F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1A3148DC-0692-4F8B-AD78-A8B2DFAA30D4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E00192AC-292D-40E9-AAF9-84B197A451D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69A2C8C-8BDB-4419-8E32-0C869D7554E4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AE9C113-C3C9-43AC-81C4-EE438212FBB1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9B443902-B4D9-4569-825C-72B3606D7F63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C4F2E046-D2DF-4570-A1F5-C3CAA70FA85F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F8E1702B-D44B-42E9-A878-8A9640F76D2B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3F285276-9756-4E54-8762-C2B5200B2178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56867409-ED25-4C98-B629-43E8AB16E285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833E3A1B-799F-4549-9E80-E8183ADE6922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7296CF49-DBF7-4C5E-BD6E-994012FF8F5A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75EE5632-AB39-4269-A856-53B6844DAB6D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A9D5D734-0B51-43B0-9196-9A9083D60A0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EC3C7F97-379E-480C-86F6-06F4A306F75E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4E09AF33-D0B7-443B-B14A-43C3F2A72D2F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CC558281-3908-4801-9A13-9E2D1B0545B5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DE7366DA-3E40-48C8-A061-C1325545BA0B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721B0A10-6E3C-4AD9-AE0F-6FC4183677E4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20815356-E14D-4740-812B-0BEEA0F6A35B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7" name="Gleichschenkliges Dreieck 166">
            <a:extLst>
              <a:ext uri="{FF2B5EF4-FFF2-40B4-BE49-F238E27FC236}">
                <a16:creationId xmlns:a16="http://schemas.microsoft.com/office/drawing/2014/main" id="{B333155D-9A3D-409C-9187-2DBEBD2C7912}"/>
              </a:ext>
            </a:extLst>
          </p:cNvPr>
          <p:cNvSpPr/>
          <p:nvPr/>
        </p:nvSpPr>
        <p:spPr>
          <a:xfrm rot="3250727">
            <a:off x="2606875" y="3679097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2F283365-E09A-4193-97E1-8E799EF101FE}"/>
              </a:ext>
            </a:extLst>
          </p:cNvPr>
          <p:cNvGrpSpPr/>
          <p:nvPr/>
        </p:nvGrpSpPr>
        <p:grpSpPr>
          <a:xfrm>
            <a:off x="2547650" y="3834710"/>
            <a:ext cx="413270" cy="319404"/>
            <a:chOff x="2566033" y="3181845"/>
            <a:chExt cx="413270" cy="319404"/>
          </a:xfrm>
        </p:grpSpPr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057A74AA-505B-4A1A-9E17-A996FDCF8015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5728C3CF-77B2-4A34-95E7-5FF5D0B4121E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DD05AC98-B9D9-4810-961D-99046650585B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1948340D-2608-487B-B4DB-80CF51B20405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541B99D3-2CD5-4C75-87DE-81BF4218723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8F5899ED-84E4-4F9D-B1E9-34F88E197E86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E99EE710-0EF2-4B44-BC62-FCB0D1A714F1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A4C6D5F7-873A-4491-9E2E-880200504580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21B75EF6-221C-4813-B73A-3102C4BFBA47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4691C389-ECDF-4341-B550-18A2A8468A3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D5DA5EB4-97B3-469E-969B-24BF97210D48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99574DD7-9096-427E-BF34-768476ABD457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B88F71F6-FD27-4B7F-A959-4838189DF0E6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C31EDB2-2A3B-4792-B332-60B9DDB27DBA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A73A188E-8E08-4CBB-A520-47471F5D914C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D702975D-E728-42C6-ADA7-964F5C5D9FEF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02A73DF7-A099-4936-B232-B83DBC52BB08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48F3CF9A-1CD8-47A0-9A9F-C57AB26574EB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13562457-789E-4469-8BEA-59545D44F31D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3C849DFE-8546-414D-9CC2-AA1DF5D8AD02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1B224450-4165-4C62-B547-96EAD474E69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683B5D25-8DDA-4005-B4FD-EE8BCAFB5917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4DA2DC32-C1E0-49DD-B2B9-5C5A8CBF28C0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032752DA-17BB-4C38-9628-952EE6767F6C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0FDDD01A-A829-4BEB-97BB-29DAECA6D12F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019A15AB-A49F-4C51-ABB0-25C8DE56EA60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984892FF-E6BC-4006-A6A6-95838D522931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4" name="Textfeld 223">
            <a:extLst>
              <a:ext uri="{FF2B5EF4-FFF2-40B4-BE49-F238E27FC236}">
                <a16:creationId xmlns:a16="http://schemas.microsoft.com/office/drawing/2014/main" id="{4B5C9DD9-F11F-401C-AD30-63E6591A7667}"/>
              </a:ext>
            </a:extLst>
          </p:cNvPr>
          <p:cNvSpPr txBox="1"/>
          <p:nvPr/>
        </p:nvSpPr>
        <p:spPr>
          <a:xfrm>
            <a:off x="1075361" y="1619496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Vertices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normalized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space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D261A297-6D1D-4730-81FD-85F045063768}"/>
              </a:ext>
            </a:extLst>
          </p:cNvPr>
          <p:cNvSpPr txBox="1"/>
          <p:nvPr/>
        </p:nvSpPr>
        <p:spPr>
          <a:xfrm>
            <a:off x="1075361" y="2319291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Triangle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on screen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4FAE6380-5101-4F3B-831D-BAA5F7101D2B}"/>
              </a:ext>
            </a:extLst>
          </p:cNvPr>
          <p:cNvSpPr txBox="1"/>
          <p:nvPr/>
        </p:nvSpPr>
        <p:spPr>
          <a:xfrm>
            <a:off x="1075361" y="313959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6C21242B-1AA3-4630-9711-20D6C576F77D}"/>
              </a:ext>
            </a:extLst>
          </p:cNvPr>
          <p:cNvSpPr txBox="1"/>
          <p:nvPr/>
        </p:nvSpPr>
        <p:spPr>
          <a:xfrm>
            <a:off x="1075955" y="381842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Shaded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D336B881-D8CF-4AE0-8121-7C350EDA1256}"/>
              </a:ext>
            </a:extLst>
          </p:cNvPr>
          <p:cNvSpPr/>
          <p:nvPr/>
        </p:nvSpPr>
        <p:spPr>
          <a:xfrm>
            <a:off x="5852853" y="2963521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9B383D11-0992-47D0-9BCB-898ACF8B7A8F}"/>
              </a:ext>
            </a:extLst>
          </p:cNvPr>
          <p:cNvSpPr/>
          <p:nvPr/>
        </p:nvSpPr>
        <p:spPr>
          <a:xfrm>
            <a:off x="5852853" y="3385494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9AA08D20-0318-4818-B715-F25F5BBCF5B8}"/>
              </a:ext>
            </a:extLst>
          </p:cNvPr>
          <p:cNvSpPr/>
          <p:nvPr/>
        </p:nvSpPr>
        <p:spPr>
          <a:xfrm>
            <a:off x="5849674" y="3807467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Google Shape;131;p21">
            <a:extLst>
              <a:ext uri="{FF2B5EF4-FFF2-40B4-BE49-F238E27FC236}">
                <a16:creationId xmlns:a16="http://schemas.microsoft.com/office/drawing/2014/main" id="{213F8019-212D-4498-90B5-88DD4BCDEA39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49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/>
      <p:bldP spid="41" grpId="0"/>
      <p:bldP spid="42" grpId="0"/>
      <p:bldP spid="111" grpId="0" animBg="1"/>
      <p:bldP spid="112" grpId="0" animBg="1"/>
      <p:bldP spid="1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86F42C59-99B8-46D6-8A86-9F11209C8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4639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B9FA78E0-4CE4-4A14-9F13-5AAFB87C6ED7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18">
            <a:extLst>
              <a:ext uri="{FF2B5EF4-FFF2-40B4-BE49-F238E27FC236}">
                <a16:creationId xmlns:a16="http://schemas.microsoft.com/office/drawing/2014/main" id="{8B2F5183-02AC-425A-A0FB-6390FF7EB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69377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2" name="Google Shape;131;p21">
            <a:extLst>
              <a:ext uri="{FF2B5EF4-FFF2-40B4-BE49-F238E27FC236}">
                <a16:creationId xmlns:a16="http://schemas.microsoft.com/office/drawing/2014/main" id="{53FBD266-BAAB-4E9B-8A51-470EE88820A0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0449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15" name="Tabelle 6">
            <a:extLst>
              <a:ext uri="{FF2B5EF4-FFF2-40B4-BE49-F238E27FC236}">
                <a16:creationId xmlns:a16="http://schemas.microsoft.com/office/drawing/2014/main" id="{A1B5B645-3AF7-4232-A0BF-68F2F9768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44224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9744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7BCFAA1-0E85-484F-8D94-C79ADB5FCD3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131;p21">
            <a:extLst>
              <a:ext uri="{FF2B5EF4-FFF2-40B4-BE49-F238E27FC236}">
                <a16:creationId xmlns:a16="http://schemas.microsoft.com/office/drawing/2014/main" id="{CEE7F309-AAF0-4995-9FC3-992DE735719B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84717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7472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E4890302-B63E-43D0-8021-464837D28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58468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1E428C83-7685-4F29-8E13-2FFE494E826D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63EC9E2-5D4D-4A05-B857-0AB313F76003}"/>
              </a:ext>
            </a:extLst>
          </p:cNvPr>
          <p:cNvSpPr/>
          <p:nvPr/>
        </p:nvSpPr>
        <p:spPr>
          <a:xfrm>
            <a:off x="4551739" y="2293632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78C9C0FC-A433-4512-9116-89323D6B604A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841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946792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39701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60A13D4D-EBBB-4185-B26A-7CFACE76A54F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8540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8395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DECC367A-1155-47FD-B931-079C2704CBDF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1536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268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56746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2950693-2C35-417F-97CF-A57A37F8CC9F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Google Shape;131;p21">
            <a:extLst>
              <a:ext uri="{FF2B5EF4-FFF2-40B4-BE49-F238E27FC236}">
                <a16:creationId xmlns:a16="http://schemas.microsoft.com/office/drawing/2014/main" id="{C52B7AD7-790C-4693-AA6F-9A0056028F2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4535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8587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A50DBF62-AD51-4681-BA2C-C6952F675B4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8239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53178"/>
              </p:ext>
            </p:extLst>
          </p:nvPr>
        </p:nvGraphicFramePr>
        <p:xfrm>
          <a:off x="2043599" y="3295073"/>
          <a:ext cx="4178540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773152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1977241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…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35C33053-F119-4A9A-A603-849DE3019C31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5745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93648"/>
              </p:ext>
            </p:extLst>
          </p:nvPr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4690"/>
              </p:ext>
            </p:extLst>
          </p:nvPr>
        </p:nvGraphicFramePr>
        <p:xfrm>
          <a:off x="14871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4526"/>
              </p:ext>
            </p:extLst>
          </p:nvPr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97203"/>
              </p:ext>
            </p:extLst>
          </p:nvPr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9" name="Google Shape;131;p21">
            <a:extLst>
              <a:ext uri="{FF2B5EF4-FFF2-40B4-BE49-F238E27FC236}">
                <a16:creationId xmlns:a16="http://schemas.microsoft.com/office/drawing/2014/main" id="{72224495-AB1A-4960-9D9F-C5A1752548AC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9779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34164"/>
              </p:ext>
            </p:extLst>
          </p:nvPr>
        </p:nvGraphicFramePr>
        <p:xfrm>
          <a:off x="14490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/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/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7AFB0EA-820C-4FF3-A146-FEA4FA42047A}"/>
              </a:ext>
            </a:extLst>
          </p:cNvPr>
          <p:cNvSpPr/>
          <p:nvPr/>
        </p:nvSpPr>
        <p:spPr>
          <a:xfrm>
            <a:off x="5283652" y="1955180"/>
            <a:ext cx="238288" cy="2294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49A78CF-A548-4851-8F15-2888D7244A91}"/>
              </a:ext>
            </a:extLst>
          </p:cNvPr>
          <p:cNvSpPr/>
          <p:nvPr/>
        </p:nvSpPr>
        <p:spPr>
          <a:xfrm>
            <a:off x="7942349" y="1876098"/>
            <a:ext cx="540011" cy="2670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8A100DC-4523-4E9D-81CF-332C3C81FA7D}"/>
              </a:ext>
            </a:extLst>
          </p:cNvPr>
          <p:cNvGrpSpPr/>
          <p:nvPr/>
        </p:nvGrpSpPr>
        <p:grpSpPr>
          <a:xfrm>
            <a:off x="5283652" y="2903132"/>
            <a:ext cx="2613115" cy="488240"/>
            <a:chOff x="5283652" y="2903132"/>
            <a:chExt cx="2613115" cy="488240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B2CD17B-B64A-47C1-B429-00751A5A2BF0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33332DD-D8FC-4203-ACD2-E8F30FC38D92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87F7F14-78F7-4259-91EB-DAE8C7183759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E4C37B6-7148-46F8-842A-7973D64E2468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2ED2220F-DB8D-46A9-BD6D-59E8131A7126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FB8EEA2-C069-4F2F-B9D4-C5C089FFCE44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1F15C87E-D8BC-44AE-B184-8452507EE2EB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42" name="Pfeil: nach oben gekrümmt 41">
            <a:extLst>
              <a:ext uri="{FF2B5EF4-FFF2-40B4-BE49-F238E27FC236}">
                <a16:creationId xmlns:a16="http://schemas.microsoft.com/office/drawing/2014/main" id="{A65ABAE6-71D3-4DD2-97DF-018D0A7AEEF3}"/>
              </a:ext>
            </a:extLst>
          </p:cNvPr>
          <p:cNvSpPr/>
          <p:nvPr/>
        </p:nvSpPr>
        <p:spPr>
          <a:xfrm flipH="1">
            <a:off x="7656848" y="2634198"/>
            <a:ext cx="636046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Pfeil: nach oben gekrümmt 42">
            <a:extLst>
              <a:ext uri="{FF2B5EF4-FFF2-40B4-BE49-F238E27FC236}">
                <a16:creationId xmlns:a16="http://schemas.microsoft.com/office/drawing/2014/main" id="{D97C6005-A405-45DA-AA80-DDAD1839E388}"/>
              </a:ext>
            </a:extLst>
          </p:cNvPr>
          <p:cNvSpPr/>
          <p:nvPr/>
        </p:nvSpPr>
        <p:spPr>
          <a:xfrm flipH="1">
            <a:off x="6558556" y="2652248"/>
            <a:ext cx="1098292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77946A-19B2-4056-880E-AD23DA7926D0}"/>
              </a:ext>
            </a:extLst>
          </p:cNvPr>
          <p:cNvGrpSpPr/>
          <p:nvPr/>
        </p:nvGrpSpPr>
        <p:grpSpPr>
          <a:xfrm>
            <a:off x="5283652" y="3641083"/>
            <a:ext cx="2613115" cy="488240"/>
            <a:chOff x="5283652" y="2903132"/>
            <a:chExt cx="2613115" cy="488240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61A1840-2E50-41BB-B5A2-CE32665E08F4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5A51F11-5F1F-480A-BD00-628D39792025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B029BFB7-3115-492D-904F-EB0032E6C670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EF5B75CE-731D-4050-A5CF-C7E312E3DCC9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6537221-B12F-42D8-8507-6FBE56115547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E0E99E9-7CAF-420B-AF7F-EF04A9E16E08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18FC005-CA17-47E4-AAC4-DA0C9C4171FC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25EF675-09E0-41D9-8279-85E00E3C8BAF}"/>
              </a:ext>
            </a:extLst>
          </p:cNvPr>
          <p:cNvCxnSpPr>
            <a:cxnSpLocks/>
          </p:cNvCxnSpPr>
          <p:nvPr/>
        </p:nvCxnSpPr>
        <p:spPr>
          <a:xfrm>
            <a:off x="6812280" y="3372149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FBF8B2BC-D83A-4278-924E-928852194EBD}"/>
              </a:ext>
            </a:extLst>
          </p:cNvPr>
          <p:cNvSpPr txBox="1"/>
          <p:nvPr/>
        </p:nvSpPr>
        <p:spPr>
          <a:xfrm>
            <a:off x="6843877" y="3364797"/>
            <a:ext cx="135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largest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smallest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7CF197A9-F881-47A3-9EAB-9334E7CE6838}"/>
              </a:ext>
            </a:extLst>
          </p:cNvPr>
          <p:cNvCxnSpPr>
            <a:cxnSpLocks/>
          </p:cNvCxnSpPr>
          <p:nvPr/>
        </p:nvCxnSpPr>
        <p:spPr>
          <a:xfrm>
            <a:off x="6812280" y="4201706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2462C8F2-E98C-498A-AA9C-CC0BE8417F65}"/>
              </a:ext>
            </a:extLst>
          </p:cNvPr>
          <p:cNvSpPr txBox="1"/>
          <p:nvPr/>
        </p:nvSpPr>
        <p:spPr>
          <a:xfrm>
            <a:off x="6065890" y="4507427"/>
            <a:ext cx="155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Mix-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function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blend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3" name="Google Shape;131;p21">
            <a:extLst>
              <a:ext uri="{FF2B5EF4-FFF2-40B4-BE49-F238E27FC236}">
                <a16:creationId xmlns:a16="http://schemas.microsoft.com/office/drawing/2014/main" id="{9504CD26-CC2E-4931-AB4D-DB25FF495628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7642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2" grpId="0" animBg="1"/>
      <p:bldP spid="43" grpId="0" animBg="1"/>
      <p:bldP spid="57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46" name="Google Shape;146;p22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SCISSOR TEST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DITHERING</a:t>
            </a:r>
            <a:endParaRPr dirty="0"/>
          </a:p>
        </p:txBody>
      </p:sp>
      <p:sp>
        <p:nvSpPr>
          <p:cNvPr id="385" name="Google Shape;385;p35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DITHERING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DB2E7A9-F039-4D26-9E23-DF5E451F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58" y="880562"/>
            <a:ext cx="1438785" cy="11492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3302AAC-8EAA-4F27-A7F2-9A266FEF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558" y="2188428"/>
            <a:ext cx="1438785" cy="11657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260C9E9-D0F2-4AA7-B270-D20AAD2D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558" y="3512730"/>
            <a:ext cx="1444657" cy="116570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E427416-2D03-43BB-B485-F004A3CE9BD2}"/>
              </a:ext>
            </a:extLst>
          </p:cNvPr>
          <p:cNvSpPr txBox="1"/>
          <p:nvPr/>
        </p:nvSpPr>
        <p:spPr>
          <a:xfrm>
            <a:off x="5682780" y="4678439"/>
            <a:ext cx="223081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http://alex-charlton.com/posts/Dithering_on_the_GPU/</a:t>
            </a:r>
          </a:p>
        </p:txBody>
      </p:sp>
      <p:sp>
        <p:nvSpPr>
          <p:cNvPr id="22" name="Google Shape;222;p27">
            <a:extLst>
              <a:ext uri="{FF2B5EF4-FFF2-40B4-BE49-F238E27FC236}">
                <a16:creationId xmlns:a16="http://schemas.microsoft.com/office/drawing/2014/main" id="{9DDE68E7-DD44-428A-A93A-D6B3BC3C040D}"/>
              </a:ext>
            </a:extLst>
          </p:cNvPr>
          <p:cNvSpPr txBox="1">
            <a:spLocks/>
          </p:cNvSpPr>
          <p:nvPr/>
        </p:nvSpPr>
        <p:spPr>
          <a:xfrm flipH="1">
            <a:off x="1825663" y="168805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Some devices have restricted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palette (8 Bit per Pixel)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Mixing of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simulate missing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3BA4A8D-534A-4371-8874-D946DB0354FE}"/>
              </a:ext>
            </a:extLst>
          </p:cNvPr>
          <p:cNvSpPr txBox="1">
            <a:spLocks/>
          </p:cNvSpPr>
          <p:nvPr/>
        </p:nvSpPr>
        <p:spPr>
          <a:xfrm>
            <a:off x="579045" y="134200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Google Shape;222;p27">
            <a:extLst>
              <a:ext uri="{FF2B5EF4-FFF2-40B4-BE49-F238E27FC236}">
                <a16:creationId xmlns:a16="http://schemas.microsoft.com/office/drawing/2014/main" id="{85C458AC-172E-4950-BFC8-F31C56EE8912}"/>
              </a:ext>
            </a:extLst>
          </p:cNvPr>
          <p:cNvSpPr txBox="1">
            <a:spLocks/>
          </p:cNvSpPr>
          <p:nvPr/>
        </p:nvSpPr>
        <p:spPr>
          <a:xfrm flipH="1">
            <a:off x="1824115" y="29094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Treshold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dithering </a:t>
            </a:r>
          </a:p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      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if (p&lt;t) then p=a else p=b;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Error diffusion dithering (rounding error compensated by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neighboring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pixels)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62FF1F2C-524D-4240-8A5B-4CAFF29C7294}"/>
              </a:ext>
            </a:extLst>
          </p:cNvPr>
          <p:cNvSpPr txBox="1">
            <a:spLocks/>
          </p:cNvSpPr>
          <p:nvPr/>
        </p:nvSpPr>
        <p:spPr>
          <a:xfrm>
            <a:off x="1136677" y="2563442"/>
            <a:ext cx="2422819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CATEGORIES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222;p27">
            <a:extLst>
              <a:ext uri="{FF2B5EF4-FFF2-40B4-BE49-F238E27FC236}">
                <a16:creationId xmlns:a16="http://schemas.microsoft.com/office/drawing/2014/main" id="{5E64B808-74EE-4D60-83F6-FCBB77B43D6B}"/>
              </a:ext>
            </a:extLst>
          </p:cNvPr>
          <p:cNvSpPr txBox="1">
            <a:spLocks/>
          </p:cNvSpPr>
          <p:nvPr/>
        </p:nvSpPr>
        <p:spPr>
          <a:xfrm flipH="1">
            <a:off x="7312698" y="1297145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Original image</a:t>
            </a:r>
          </a:p>
        </p:txBody>
      </p:sp>
      <p:sp>
        <p:nvSpPr>
          <p:cNvPr id="27" name="Google Shape;222;p27">
            <a:extLst>
              <a:ext uri="{FF2B5EF4-FFF2-40B4-BE49-F238E27FC236}">
                <a16:creationId xmlns:a16="http://schemas.microsoft.com/office/drawing/2014/main" id="{1A7CA317-A08D-4FC6-B997-6D6105EB9959}"/>
              </a:ext>
            </a:extLst>
          </p:cNvPr>
          <p:cNvSpPr txBox="1">
            <a:spLocks/>
          </p:cNvSpPr>
          <p:nvPr/>
        </p:nvSpPr>
        <p:spPr>
          <a:xfrm flipH="1">
            <a:off x="7312698" y="2462854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8 bit </a:t>
            </a:r>
            <a:r>
              <a:rPr lang="en-GB" sz="10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palette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Google Shape;222;p27">
            <a:extLst>
              <a:ext uri="{FF2B5EF4-FFF2-40B4-BE49-F238E27FC236}">
                <a16:creationId xmlns:a16="http://schemas.microsoft.com/office/drawing/2014/main" id="{3E988D35-13F7-4B0A-9B22-A42D730FC111}"/>
              </a:ext>
            </a:extLst>
          </p:cNvPr>
          <p:cNvSpPr txBox="1">
            <a:spLocks/>
          </p:cNvSpPr>
          <p:nvPr/>
        </p:nvSpPr>
        <p:spPr>
          <a:xfrm flipH="1">
            <a:off x="7312698" y="3879991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dithering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76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t="-3000" b="-3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ANTI ALIASING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20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31;p21">
            <a:extLst>
              <a:ext uri="{FF2B5EF4-FFF2-40B4-BE49-F238E27FC236}">
                <a16:creationId xmlns:a16="http://schemas.microsoft.com/office/drawing/2014/main" id="{AD12376A-98D7-4ACE-A8DD-64B8F34D4E0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2737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45D3A32-CDDC-4BC6-A351-31E604C3B39E}"/>
              </a:ext>
            </a:extLst>
          </p:cNvPr>
          <p:cNvGrpSpPr/>
          <p:nvPr/>
        </p:nvGrpSpPr>
        <p:grpSpPr>
          <a:xfrm>
            <a:off x="6522910" y="1728699"/>
            <a:ext cx="1908348" cy="619213"/>
            <a:chOff x="6518563" y="3343187"/>
            <a:chExt cx="1908348" cy="619213"/>
          </a:xfrm>
        </p:grpSpPr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5C121AFB-FE81-4141-B57D-FFDEB0C229FD}"/>
                </a:ext>
              </a:extLst>
            </p:cNvPr>
            <p:cNvCxnSpPr>
              <a:cxnSpLocks/>
            </p:cNvCxnSpPr>
            <p:nvPr/>
          </p:nvCxnSpPr>
          <p:spPr>
            <a:xfrm>
              <a:off x="6518563" y="3962400"/>
              <a:ext cx="325582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1063B87B-B757-4652-9EA1-E55BEBB8DC15}"/>
                </a:ext>
              </a:extLst>
            </p:cNvPr>
            <p:cNvCxnSpPr>
              <a:cxnSpLocks/>
            </p:cNvCxnSpPr>
            <p:nvPr/>
          </p:nvCxnSpPr>
          <p:spPr>
            <a:xfrm>
              <a:off x="6667500" y="3816927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E2D0130D-7EB9-45A6-BEEC-8D50EFFD987D}"/>
                </a:ext>
              </a:extLst>
            </p:cNvPr>
            <p:cNvCxnSpPr>
              <a:cxnSpLocks/>
            </p:cNvCxnSpPr>
            <p:nvPr/>
          </p:nvCxnSpPr>
          <p:spPr>
            <a:xfrm>
              <a:off x="7154456" y="36479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F9E7CC2E-4169-49C2-876F-4B31BE3BF6C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951" y="33431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4307963D-A27C-458C-9C16-B3F414F2E9BC}"/>
                </a:ext>
              </a:extLst>
            </p:cNvPr>
            <p:cNvCxnSpPr>
              <a:cxnSpLocks/>
            </p:cNvCxnSpPr>
            <p:nvPr/>
          </p:nvCxnSpPr>
          <p:spPr>
            <a:xfrm>
              <a:off x="7471063" y="3491345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4BE3D564-4E58-4725-B19E-81AE7B13C133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 flipV="1">
            <a:off x="7146760" y="2031241"/>
            <a:ext cx="1304512" cy="1428468"/>
          </a:xfrm>
          <a:prstGeom prst="curvedConnector3">
            <a:avLst>
              <a:gd name="adj1" fmla="val -17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6003472" y="297445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Google Shape;131;p21">
            <a:extLst>
              <a:ext uri="{FF2B5EF4-FFF2-40B4-BE49-F238E27FC236}">
                <a16:creationId xmlns:a16="http://schemas.microsoft.com/office/drawing/2014/main" id="{8B549315-74DC-45E8-B18B-1B20EC7AA587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0045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4565A42-CE37-4E82-B457-571C9665BE42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62E2963-05F9-40BE-AA25-DA461F11AC58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1ADA712D-7D5E-4318-B155-9521BD2318B9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CEE6158-2C1B-4CFA-B6F5-891868E0F060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5799CA9-8732-473C-9F76-1B63D1C874AC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5C57527-C874-4D4C-8713-42AFAE412F77}"/>
              </a:ext>
            </a:extLst>
          </p:cNvPr>
          <p:cNvSpPr/>
          <p:nvPr/>
        </p:nvSpPr>
        <p:spPr>
          <a:xfrm>
            <a:off x="7003751" y="3566534"/>
            <a:ext cx="156739" cy="158400"/>
          </a:xfrm>
          <a:prstGeom prst="rect">
            <a:avLst/>
          </a:prstGeom>
          <a:solidFill>
            <a:schemeClr val="accent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131;p21">
            <a:extLst>
              <a:ext uri="{FF2B5EF4-FFF2-40B4-BE49-F238E27FC236}">
                <a16:creationId xmlns:a16="http://schemas.microsoft.com/office/drawing/2014/main" id="{42DF1436-EF5E-4E19-B348-F7EAFFE099C5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6031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57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687EA5-5F81-47B5-96B6-91B5AD3E7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282" b="9886"/>
          <a:stretch/>
        </p:blipFill>
        <p:spPr>
          <a:xfrm>
            <a:off x="4027986" y="3059348"/>
            <a:ext cx="1624465" cy="127188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8FBB2A-6540-475D-B17C-804454473896}"/>
              </a:ext>
            </a:extLst>
          </p:cNvPr>
          <p:cNvGrpSpPr/>
          <p:nvPr/>
        </p:nvGrpSpPr>
        <p:grpSpPr>
          <a:xfrm>
            <a:off x="6512542" y="3176930"/>
            <a:ext cx="1914369" cy="785470"/>
            <a:chOff x="6512542" y="3176930"/>
            <a:chExt cx="1914369" cy="78547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409A8F3-25E6-42D4-AAD5-C813EC95BBA4}"/>
                </a:ext>
              </a:extLst>
            </p:cNvPr>
            <p:cNvGrpSpPr/>
            <p:nvPr/>
          </p:nvGrpSpPr>
          <p:grpSpPr>
            <a:xfrm>
              <a:off x="6518563" y="3343187"/>
              <a:ext cx="1908348" cy="619213"/>
              <a:chOff x="6518563" y="3343187"/>
              <a:chExt cx="1908348" cy="619213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B2EBFAAB-6CB4-473A-95BA-0C348CB3B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563" y="3962400"/>
                <a:ext cx="325582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9A55B9ED-9476-4C8D-9692-F8E81BFE3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7500" y="3816927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8B6743BD-0336-41DF-808A-00095E3E2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4456" y="36479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903FAE36-404D-44F3-A88B-F3AB290737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9951" y="33431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D5152F8A-571D-4F39-A6A1-8AE42BE30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1063" y="3491345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E33D8EB-9CFC-413D-9A53-B7920099E1A4}"/>
                </a:ext>
              </a:extLst>
            </p:cNvPr>
            <p:cNvCxnSpPr>
              <a:cxnSpLocks/>
            </p:cNvCxnSpPr>
            <p:nvPr/>
          </p:nvCxnSpPr>
          <p:spPr>
            <a:xfrm>
              <a:off x="7794993" y="33431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8EBD1162-4DE5-409C-B8BD-984D003014F8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98" y="3652228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8CC9B973-8F0B-4CB1-BED4-A8C07FADBDC0}"/>
                </a:ext>
              </a:extLst>
            </p:cNvPr>
            <p:cNvCxnSpPr>
              <a:cxnSpLocks/>
            </p:cNvCxnSpPr>
            <p:nvPr/>
          </p:nvCxnSpPr>
          <p:spPr>
            <a:xfrm>
              <a:off x="6835063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3B1D01C3-4531-48CC-8A04-02A11435F4D1}"/>
                </a:ext>
              </a:extLst>
            </p:cNvPr>
            <p:cNvCxnSpPr>
              <a:cxnSpLocks/>
            </p:cNvCxnSpPr>
            <p:nvPr/>
          </p:nvCxnSpPr>
          <p:spPr>
            <a:xfrm>
              <a:off x="6512542" y="381424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AB454C2-2357-4AD9-9F38-805982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7309178" y="3491345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26ACE22-ADA9-4470-8F25-ABB241FF8087}"/>
                </a:ext>
              </a:extLst>
            </p:cNvPr>
            <p:cNvCxnSpPr>
              <a:cxnSpLocks/>
            </p:cNvCxnSpPr>
            <p:nvPr/>
          </p:nvCxnSpPr>
          <p:spPr>
            <a:xfrm>
              <a:off x="7631416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3706B1F-77BA-49C4-A11D-1C80D23BAE54}"/>
                </a:ext>
              </a:extLst>
            </p:cNvPr>
            <p:cNvCxnSpPr>
              <a:cxnSpLocks/>
            </p:cNvCxnSpPr>
            <p:nvPr/>
          </p:nvCxnSpPr>
          <p:spPr>
            <a:xfrm>
              <a:off x="8110510" y="317693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6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FB19D2EC-1D46-4E99-B604-C853F2974668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2E6C597-4B0F-4F97-B6C0-DA3452B4C9D2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844B498-7ADD-47CA-AF7D-EE9F02037FAD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EA4A41E-3728-4370-90DA-7BCDE5AEBA45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CF7884E-B3AE-440E-892F-0592B7C48B89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Google Shape;222;p27">
            <a:extLst>
              <a:ext uri="{FF2B5EF4-FFF2-40B4-BE49-F238E27FC236}">
                <a16:creationId xmlns:a16="http://schemas.microsoft.com/office/drawing/2014/main" id="{1D4E41D2-9629-459F-878C-2270C0AC1275}"/>
              </a:ext>
            </a:extLst>
          </p:cNvPr>
          <p:cNvSpPr txBox="1">
            <a:spLocks/>
          </p:cNvSpPr>
          <p:nvPr/>
        </p:nvSpPr>
        <p:spPr>
          <a:xfrm flipH="1">
            <a:off x="740217" y="3677290"/>
            <a:ext cx="2447800" cy="57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shader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computes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only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once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depth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and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stencil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buffer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determine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subsample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coverage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50" name="Google Shape;131;p21">
            <a:extLst>
              <a:ext uri="{FF2B5EF4-FFF2-40B4-BE49-F238E27FC236}">
                <a16:creationId xmlns:a16="http://schemas.microsoft.com/office/drawing/2014/main" id="{924900CC-5F72-48F0-8BC1-F904552B253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0270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2553718"/>
            <a:ext cx="182209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construct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3" name="Picture 2" descr="Reiseführer Tokio: Warum du im Jahr 2020 hinreisen musst">
            <a:extLst>
              <a:ext uri="{FF2B5EF4-FFF2-40B4-BE49-F238E27FC236}">
                <a16:creationId xmlns:a16="http://schemas.microsoft.com/office/drawing/2014/main" id="{745145D0-E87C-4D6D-BC2E-10DAB8484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5627" y="179725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49573065-EB96-4009-86FF-81E435E5E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72467" y="1836927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1A7ABD3F-2405-4A8F-A648-C70964372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33422" y="190239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iseführer Tokio: Warum du im Jahr 2020 hinreisen musst">
            <a:extLst>
              <a:ext uri="{FF2B5EF4-FFF2-40B4-BE49-F238E27FC236}">
                <a16:creationId xmlns:a16="http://schemas.microsoft.com/office/drawing/2014/main" id="{39E0C982-F92C-4FC1-A79F-4AFDDEB0A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6167" y="276452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4C4E95B-98AD-4BC2-9A0D-59A442688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93788" y="2804198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iseführer Tokio: Warum du im Jahr 2020 hinreisen musst">
            <a:extLst>
              <a:ext uri="{FF2B5EF4-FFF2-40B4-BE49-F238E27FC236}">
                <a16:creationId xmlns:a16="http://schemas.microsoft.com/office/drawing/2014/main" id="{C36EFE1D-12CF-4A7F-85CB-55F94601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51409" y="286966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330;p30">
            <a:extLst>
              <a:ext uri="{FF2B5EF4-FFF2-40B4-BE49-F238E27FC236}">
                <a16:creationId xmlns:a16="http://schemas.microsoft.com/office/drawing/2014/main" id="{3141FF37-8F90-4EE1-BBC6-92A853A2246C}"/>
              </a:ext>
            </a:extLst>
          </p:cNvPr>
          <p:cNvSpPr txBox="1">
            <a:spLocks/>
          </p:cNvSpPr>
          <p:nvPr/>
        </p:nvSpPr>
        <p:spPr>
          <a:xfrm flipH="1">
            <a:off x="3268060" y="1495322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aliased, jittered pixels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2" name="Google Shape;330;p30">
            <a:extLst>
              <a:ext uri="{FF2B5EF4-FFF2-40B4-BE49-F238E27FC236}">
                <a16:creationId xmlns:a16="http://schemas.microsoft.com/office/drawing/2014/main" id="{D8351DA8-F7A3-4DA5-8F45-3ECAB649D1E7}"/>
              </a:ext>
            </a:extLst>
          </p:cNvPr>
          <p:cNvSpPr txBox="1">
            <a:spLocks/>
          </p:cNvSpPr>
          <p:nvPr/>
        </p:nvSpPr>
        <p:spPr>
          <a:xfrm flipH="1">
            <a:off x="3268060" y="3501050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motion vectors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002AFFC-8D03-49C1-9F85-7144635CC47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4855273" y="2297736"/>
            <a:ext cx="1069767" cy="756359"/>
          </a:xfrm>
          <a:prstGeom prst="rect">
            <a:avLst/>
          </a:prstGeom>
        </p:spPr>
      </p:pic>
      <p:pic>
        <p:nvPicPr>
          <p:cNvPr id="3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2E500786-B23D-49F4-880F-6A41C977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84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D71A262-6B4E-4F7B-8E3B-E2F38C4F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28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DE99D52-6D52-40F3-A443-1CBF6905693F}"/>
              </a:ext>
            </a:extLst>
          </p:cNvPr>
          <p:cNvCxnSpPr>
            <a:cxnSpLocks/>
          </p:cNvCxnSpPr>
          <p:nvPr/>
        </p:nvCxnSpPr>
        <p:spPr>
          <a:xfrm>
            <a:off x="4682003" y="293570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25C7-2BA7-4C7B-8CBB-D7682D49E2A4}"/>
              </a:ext>
            </a:extLst>
          </p:cNvPr>
          <p:cNvCxnSpPr>
            <a:cxnSpLocks/>
          </p:cNvCxnSpPr>
          <p:nvPr/>
        </p:nvCxnSpPr>
        <p:spPr>
          <a:xfrm>
            <a:off x="5839267" y="2935705"/>
            <a:ext cx="318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0861A3-DF84-4A70-A2F4-8D12762E2DD5}"/>
              </a:ext>
            </a:extLst>
          </p:cNvPr>
          <p:cNvCxnSpPr>
            <a:cxnSpLocks/>
          </p:cNvCxnSpPr>
          <p:nvPr/>
        </p:nvCxnSpPr>
        <p:spPr>
          <a:xfrm flipH="1">
            <a:off x="5839267" y="2512227"/>
            <a:ext cx="270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A23313-75FE-4413-BC49-C6D1FA130E2A}"/>
              </a:ext>
            </a:extLst>
          </p:cNvPr>
          <p:cNvCxnSpPr>
            <a:cxnSpLocks/>
          </p:cNvCxnSpPr>
          <p:nvPr/>
        </p:nvCxnSpPr>
        <p:spPr>
          <a:xfrm>
            <a:off x="4682003" y="251105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330;p30">
            <a:extLst>
              <a:ext uri="{FF2B5EF4-FFF2-40B4-BE49-F238E27FC236}">
                <a16:creationId xmlns:a16="http://schemas.microsoft.com/office/drawing/2014/main" id="{3475A8CB-C98E-4F36-9BC6-3885BE511E65}"/>
              </a:ext>
            </a:extLst>
          </p:cNvPr>
          <p:cNvSpPr txBox="1">
            <a:spLocks/>
          </p:cNvSpPr>
          <p:nvPr/>
        </p:nvSpPr>
        <p:spPr>
          <a:xfrm flipH="1">
            <a:off x="6169284" y="551549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1. Estimate next frame with motion vector and previous output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244F791-36F9-4438-8919-A92A47CE414D}"/>
              </a:ext>
            </a:extLst>
          </p:cNvPr>
          <p:cNvCxnSpPr>
            <a:stCxn id="34" idx="2"/>
            <a:endCxn id="29" idx="3"/>
          </p:cNvCxnSpPr>
          <p:nvPr/>
        </p:nvCxnSpPr>
        <p:spPr>
          <a:xfrm rot="5400000">
            <a:off x="5648365" y="2028278"/>
            <a:ext cx="134953" cy="2186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330;p30">
            <a:extLst>
              <a:ext uri="{FF2B5EF4-FFF2-40B4-BE49-F238E27FC236}">
                <a16:creationId xmlns:a16="http://schemas.microsoft.com/office/drawing/2014/main" id="{BF0111FD-91C8-40F5-A686-3DA0E1B597D7}"/>
              </a:ext>
            </a:extLst>
          </p:cNvPr>
          <p:cNvSpPr txBox="1">
            <a:spLocks/>
          </p:cNvSpPr>
          <p:nvPr/>
        </p:nvSpPr>
        <p:spPr>
          <a:xfrm flipH="1">
            <a:off x="4855273" y="3142461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Temporal Feedback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3" name="Google Shape;330;p30">
            <a:extLst>
              <a:ext uri="{FF2B5EF4-FFF2-40B4-BE49-F238E27FC236}">
                <a16:creationId xmlns:a16="http://schemas.microsoft.com/office/drawing/2014/main" id="{6D7D1920-0FC5-4DA9-81F3-4739699A252B}"/>
              </a:ext>
            </a:extLst>
          </p:cNvPr>
          <p:cNvSpPr txBox="1">
            <a:spLocks/>
          </p:cNvSpPr>
          <p:nvPr/>
        </p:nvSpPr>
        <p:spPr>
          <a:xfrm flipH="1">
            <a:off x="4518284" y="2173463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Convolutional Autoencoder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4" name="Google Shape;330;p30">
            <a:extLst>
              <a:ext uri="{FF2B5EF4-FFF2-40B4-BE49-F238E27FC236}">
                <a16:creationId xmlns:a16="http://schemas.microsoft.com/office/drawing/2014/main" id="{0EB058A0-1EA6-4107-BD78-2778EBB2ABDC}"/>
              </a:ext>
            </a:extLst>
          </p:cNvPr>
          <p:cNvSpPr txBox="1">
            <a:spLocks/>
          </p:cNvSpPr>
          <p:nvPr/>
        </p:nvSpPr>
        <p:spPr>
          <a:xfrm flipH="1">
            <a:off x="5913522" y="208528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4k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Google Shape;330;p30">
            <a:extLst>
              <a:ext uri="{FF2B5EF4-FFF2-40B4-BE49-F238E27FC236}">
                <a16:creationId xmlns:a16="http://schemas.microsoft.com/office/drawing/2014/main" id="{8FE29563-BA2D-4EA5-8D7A-855337EFA5C6}"/>
              </a:ext>
            </a:extLst>
          </p:cNvPr>
          <p:cNvSpPr txBox="1">
            <a:spLocks/>
          </p:cNvSpPr>
          <p:nvPr/>
        </p:nvSpPr>
        <p:spPr>
          <a:xfrm flipH="1">
            <a:off x="7460502" y="208041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16k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6" name="Google Shape;330;p30">
            <a:extLst>
              <a:ext uri="{FF2B5EF4-FFF2-40B4-BE49-F238E27FC236}">
                <a16:creationId xmlns:a16="http://schemas.microsoft.com/office/drawing/2014/main" id="{F1B8EFEB-F981-4847-8A6E-5C26688D5286}"/>
              </a:ext>
            </a:extLst>
          </p:cNvPr>
          <p:cNvSpPr txBox="1">
            <a:spLocks/>
          </p:cNvSpPr>
          <p:nvPr/>
        </p:nvSpPr>
        <p:spPr>
          <a:xfrm flipH="1">
            <a:off x="6169284" y="873567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2. Compare input to output to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7" name="Google Shape;330;p30">
            <a:extLst>
              <a:ext uri="{FF2B5EF4-FFF2-40B4-BE49-F238E27FC236}">
                <a16:creationId xmlns:a16="http://schemas.microsoft.com/office/drawing/2014/main" id="{54FF93E3-37FA-4784-9858-A2C76338D4EB}"/>
              </a:ext>
            </a:extLst>
          </p:cNvPr>
          <p:cNvSpPr txBox="1">
            <a:spLocks/>
          </p:cNvSpPr>
          <p:nvPr/>
        </p:nvSpPr>
        <p:spPr>
          <a:xfrm flipH="1">
            <a:off x="6169284" y="1080595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3. Compare output to ultra-high quality output to further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E23A4B-EF65-40BD-B665-721DC911807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7448984" y="2694009"/>
            <a:ext cx="244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131;p21">
            <a:extLst>
              <a:ext uri="{FF2B5EF4-FFF2-40B4-BE49-F238E27FC236}">
                <a16:creationId xmlns:a16="http://schemas.microsoft.com/office/drawing/2014/main" id="{3AE36149-BCCA-47CA-9DDA-4722890C3EA7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1125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9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2553718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6771B2F-6956-45E9-9F2B-FD636487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712" y="1351536"/>
            <a:ext cx="4775418" cy="2686172"/>
          </a:xfrm>
          <a:prstGeom prst="rect">
            <a:avLst/>
          </a:prstGeom>
        </p:spPr>
      </p:pic>
      <p:sp>
        <p:nvSpPr>
          <p:cNvPr id="22" name="Google Shape;131;p21">
            <a:extLst>
              <a:ext uri="{FF2B5EF4-FFF2-40B4-BE49-F238E27FC236}">
                <a16:creationId xmlns:a16="http://schemas.microsoft.com/office/drawing/2014/main" id="{1D82494B-ACFF-401E-AC76-47CDC29500F6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435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RESOURCES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3" name="Google Shape;463;p40"/>
          <p:cNvSpPr txBox="1">
            <a:spLocks noGrp="1"/>
          </p:cNvSpPr>
          <p:nvPr>
            <p:ph type="body" idx="1"/>
          </p:nvPr>
        </p:nvSpPr>
        <p:spPr>
          <a:xfrm>
            <a:off x="941154" y="1620118"/>
            <a:ext cx="7100891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>
                <a:effectLst/>
              </a:rPr>
              <a:t>Khronos</a:t>
            </a:r>
            <a:r>
              <a:rPr lang="fr-FR" dirty="0">
                <a:effectLst/>
              </a:rPr>
              <a:t>. “Main Page.” </a:t>
            </a:r>
            <a:r>
              <a:rPr lang="fr-FR" i="1" dirty="0">
                <a:effectLst/>
              </a:rPr>
              <a:t>OpenGL Wiki</a:t>
            </a:r>
            <a:r>
              <a:rPr lang="fr-FR" dirty="0">
                <a:effectLst/>
              </a:rPr>
              <a:t>, 26 Sept. 2018, </a:t>
            </a:r>
            <a:r>
              <a:rPr lang="fr-FR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www.khronos.org/opengl/wiki</a:t>
            </a:r>
            <a:r>
              <a:rPr lang="fr-FR" dirty="0">
                <a:effectLst/>
              </a:rPr>
              <a:t>.,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</a:p>
          <a:p>
            <a:r>
              <a:rPr lang="de-DE" dirty="0">
                <a:effectLst/>
              </a:rPr>
              <a:t>“DLSS-Technologie Für Unglaubliche Leistung.” </a:t>
            </a:r>
            <a:r>
              <a:rPr lang="de-DE" i="1" dirty="0">
                <a:effectLst/>
              </a:rPr>
              <a:t>NVIDIA</a:t>
            </a:r>
            <a:r>
              <a:rPr lang="de-DE" dirty="0">
                <a:effectLst/>
              </a:rPr>
              <a:t>, 2020, www.nvidia.com/de-de/geforce/technologies/dlss/. , </a:t>
            </a:r>
            <a:r>
              <a:rPr lang="de-DE" dirty="0" err="1">
                <a:effectLst/>
              </a:rPr>
              <a:t>accessed</a:t>
            </a:r>
            <a:r>
              <a:rPr lang="de-DE" dirty="0">
                <a:effectLst/>
              </a:rPr>
              <a:t> 12.11.20</a:t>
            </a:r>
          </a:p>
          <a:p>
            <a:r>
              <a:rPr lang="en-GB" dirty="0">
                <a:effectLst/>
              </a:rPr>
              <a:t>de Vries, Joey. “Depth Testing.” </a:t>
            </a:r>
            <a:r>
              <a:rPr lang="en-GB" i="1" dirty="0" err="1">
                <a:effectLst/>
              </a:rPr>
              <a:t>LearnOpenGL</a:t>
            </a:r>
            <a:r>
              <a:rPr lang="en-GB" dirty="0">
                <a:effectLst/>
              </a:rPr>
              <a:t>, 2020, learnopengl.com/Advanced-OpenGL/Depth-testing. 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de Vries, Joey. “Stencil Testing.” </a:t>
            </a:r>
            <a:r>
              <a:rPr lang="en-GB" i="1" dirty="0" err="1">
                <a:effectLst/>
              </a:rPr>
              <a:t>LearnOpenGL</a:t>
            </a:r>
            <a:r>
              <a:rPr lang="en-GB" dirty="0">
                <a:effectLst/>
              </a:rPr>
              <a:t>, 2020, learnopengl.com/Advanced-OpenGL/Stencil-testing. 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</a:p>
          <a:p>
            <a:r>
              <a:rPr lang="en-GB" dirty="0">
                <a:effectLst/>
              </a:rPr>
              <a:t>de Vries, Joey. “Anti Aliasing.” </a:t>
            </a:r>
            <a:r>
              <a:rPr lang="en-GB" i="1" dirty="0" err="1">
                <a:effectLst/>
              </a:rPr>
              <a:t>LearnOpenGL</a:t>
            </a:r>
            <a:r>
              <a:rPr lang="en-GB" dirty="0">
                <a:effectLst/>
              </a:rPr>
              <a:t>, 2020, learnopengl.com/Advanced-OpenGL/Anti-Aliasing. 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de Vries, Joey. “Blending.” </a:t>
            </a:r>
            <a:r>
              <a:rPr lang="en-GB" i="1" dirty="0" err="1">
                <a:effectLst/>
              </a:rPr>
              <a:t>LearnOpenGL</a:t>
            </a:r>
            <a:r>
              <a:rPr lang="en-GB" dirty="0">
                <a:effectLst/>
              </a:rPr>
              <a:t>, 2020, learnopengl.com/Advanced-OpenGL/Blending. 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  <a:endParaRPr lang="en-GB" dirty="0">
              <a:effectLst/>
            </a:endParaRPr>
          </a:p>
          <a:p>
            <a:r>
              <a:rPr lang="en-GB" b="0" dirty="0">
                <a:solidFill>
                  <a:schemeClr val="tx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Wolff, David. 2018. “OpenGL 4 Shading Language Cookbook: Build high-quality, real-time 3D graphics with OpenGL 4.6, GLSL 4.6 and C++17”, 3rd Edition. </a:t>
            </a:r>
            <a:r>
              <a:rPr lang="en-GB" b="0" dirty="0" err="1">
                <a:solidFill>
                  <a:schemeClr val="tx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Packt</a:t>
            </a:r>
            <a:r>
              <a:rPr lang="en-GB" b="0" dirty="0">
                <a:solidFill>
                  <a:schemeClr val="tx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Publishing.</a:t>
            </a:r>
            <a:endParaRPr lang="de-DE" dirty="0">
              <a:solidFill>
                <a:schemeClr val="tx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fr-FR" dirty="0">
                <a:effectLst/>
              </a:rPr>
              <a:t> </a:t>
            </a:r>
            <a:r>
              <a:rPr lang="en-GB" dirty="0">
                <a:effectLst/>
              </a:rPr>
              <a:t>“Fragment Processing.” Fragment Processing - an Overview | ScienceDirect Topics, Elsevier B.V., 2020, www.sciencedirect.com/topics/computer-science/fragment-processing. , accessed 20.11.20</a:t>
            </a:r>
          </a:p>
          <a:p>
            <a:r>
              <a:rPr lang="en-GB" i="1" dirty="0">
                <a:effectLst/>
              </a:rPr>
              <a:t>Home</a:t>
            </a:r>
            <a:r>
              <a:rPr lang="en-GB" dirty="0">
                <a:effectLst/>
              </a:rPr>
              <a:t>, </a:t>
            </a:r>
            <a:r>
              <a:rPr lang="en-GB" dirty="0" err="1">
                <a:effectLst/>
              </a:rPr>
              <a:t>OpenGl</a:t>
            </a:r>
            <a:r>
              <a:rPr lang="en-GB" dirty="0">
                <a:effectLst/>
              </a:rPr>
              <a:t> Tutorial, 7 June 2017, www.opengl-tutorial.org/. , last accessed 22.11.20</a:t>
            </a:r>
          </a:p>
          <a:p>
            <a:endParaRPr lang="en-GB" dirty="0">
              <a:effectLst/>
            </a:endParaRPr>
          </a:p>
          <a:p>
            <a:endParaRPr lang="fr-FR" dirty="0"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SCISSOR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C296030-E5AE-4851-A205-A29DBD49044E}"/>
              </a:ext>
            </a:extLst>
          </p:cNvPr>
          <p:cNvSpPr txBox="1"/>
          <p:nvPr/>
        </p:nvSpPr>
        <p:spPr>
          <a:xfrm>
            <a:off x="2301694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discards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fall outside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rectangular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portion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screen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6B5D23C-0B30-4DD7-A003-D0EAEC1F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138" y="2024043"/>
            <a:ext cx="190116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glViewport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glScissor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(GL_SCISSOR_TEST);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(GL_COLOR_BUFFER_BIT);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9F520F7-94FE-43AF-AF9B-9775A5FF9D9B}"/>
              </a:ext>
            </a:extLst>
          </p:cNvPr>
          <p:cNvSpPr txBox="1">
            <a:spLocks/>
          </p:cNvSpPr>
          <p:nvPr/>
        </p:nvSpPr>
        <p:spPr>
          <a:xfrm>
            <a:off x="1411137" y="1613934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54ADFD30-7787-4077-BC81-BD5C7C9DC17B}"/>
              </a:ext>
            </a:extLst>
          </p:cNvPr>
          <p:cNvSpPr/>
          <p:nvPr/>
        </p:nvSpPr>
        <p:spPr>
          <a:xfrm rot="4529544">
            <a:off x="6079506" y="2364970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8E04D33-E83D-402C-9401-99E0D6D5B3E7}"/>
              </a:ext>
            </a:extLst>
          </p:cNvPr>
          <p:cNvSpPr/>
          <p:nvPr/>
        </p:nvSpPr>
        <p:spPr>
          <a:xfrm>
            <a:off x="5440705" y="2342933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32A35E3B-87D5-493D-A353-5680368CA0F7}"/>
              </a:ext>
            </a:extLst>
          </p:cNvPr>
          <p:cNvSpPr/>
          <p:nvPr/>
        </p:nvSpPr>
        <p:spPr>
          <a:xfrm rot="2440919">
            <a:off x="4666469" y="2313575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AB133E-92F4-478C-B95E-C99D079A1756}"/>
              </a:ext>
            </a:extLst>
          </p:cNvPr>
          <p:cNvSpPr/>
          <p:nvPr/>
        </p:nvSpPr>
        <p:spPr>
          <a:xfrm>
            <a:off x="5055103" y="1950076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BE1EEE-6073-4FE8-ACCB-805DC06B9D25}"/>
              </a:ext>
            </a:extLst>
          </p:cNvPr>
          <p:cNvSpPr/>
          <p:nvPr/>
        </p:nvSpPr>
        <p:spPr>
          <a:xfrm>
            <a:off x="4224757" y="1724605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4AAC2C1-7F7F-495B-B0A7-546B99C64BD6}"/>
              </a:ext>
            </a:extLst>
          </p:cNvPr>
          <p:cNvSpPr/>
          <p:nvPr/>
        </p:nvSpPr>
        <p:spPr>
          <a:xfrm>
            <a:off x="7276350" y="2080443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7D1EDE48-5512-4820-A9ED-ECC13FC6EBFA}"/>
              </a:ext>
            </a:extLst>
          </p:cNvPr>
          <p:cNvSpPr txBox="1">
            <a:spLocks/>
          </p:cNvSpPr>
          <p:nvPr/>
        </p:nvSpPr>
        <p:spPr>
          <a:xfrm>
            <a:off x="4785771" y="1645173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EXAMPLE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STENCIL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Rechteck 409">
            <a:extLst>
              <a:ext uri="{FF2B5EF4-FFF2-40B4-BE49-F238E27FC236}">
                <a16:creationId xmlns:a16="http://schemas.microsoft.com/office/drawing/2014/main" id="{DE68A31C-D0CA-4222-8376-BB35AFFEEDB8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1" name="Rechteck 410">
            <a:extLst>
              <a:ext uri="{FF2B5EF4-FFF2-40B4-BE49-F238E27FC236}">
                <a16:creationId xmlns:a16="http://schemas.microsoft.com/office/drawing/2014/main" id="{9D601432-C227-4BC1-9F75-A20F440B2D26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2" name="Rechteck 411">
            <a:extLst>
              <a:ext uri="{FF2B5EF4-FFF2-40B4-BE49-F238E27FC236}">
                <a16:creationId xmlns:a16="http://schemas.microsoft.com/office/drawing/2014/main" id="{7DEFA22D-785F-4F9C-A238-12223B8BCEF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3" name="Rechteck 412">
            <a:extLst>
              <a:ext uri="{FF2B5EF4-FFF2-40B4-BE49-F238E27FC236}">
                <a16:creationId xmlns:a16="http://schemas.microsoft.com/office/drawing/2014/main" id="{4BCC3B33-2ED6-4B0E-A095-E5E60AAC3702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5F92E8-56A1-435E-819C-7083A8D82ABB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8B39E6E8-A78F-4E15-9145-E3CA486DA7CA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84015E05-D938-462A-B198-E372F059DDA4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CFDABF8D-0C25-466F-B70E-2895A056961C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AD860846-B1C6-4FBC-941F-B152FE1A1EBA}"/>
              </a:ext>
            </a:extLst>
          </p:cNvPr>
          <p:cNvSpPr txBox="1"/>
          <p:nvPr/>
        </p:nvSpPr>
        <p:spPr>
          <a:xfrm>
            <a:off x="7343485" y="3126307"/>
            <a:ext cx="171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8-bit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stencil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(256 possible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r>
              <a:rPr lang="en-GB" sz="8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discard fragments for certain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21" name="Gerade Verbindung mit Pfeil 420">
            <a:extLst>
              <a:ext uri="{FF2B5EF4-FFF2-40B4-BE49-F238E27FC236}">
                <a16:creationId xmlns:a16="http://schemas.microsoft.com/office/drawing/2014/main" id="{0EE4255F-9DC4-4174-B63E-A4238582A1CE}"/>
              </a:ext>
            </a:extLst>
          </p:cNvPr>
          <p:cNvCxnSpPr>
            <a:cxnSpLocks/>
          </p:cNvCxnSpPr>
          <p:nvPr/>
        </p:nvCxnSpPr>
        <p:spPr>
          <a:xfrm flipH="1">
            <a:off x="6917829" y="3300932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Rectangle 3">
            <a:extLst>
              <a:ext uri="{FF2B5EF4-FFF2-40B4-BE49-F238E27FC236}">
                <a16:creationId xmlns:a16="http://schemas.microsoft.com/office/drawing/2014/main" id="{CF1EA672-832A-403B-BADB-07C2C76CC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589" y="1661552"/>
            <a:ext cx="277866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glEnable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(GL_STENCIL_TEST);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sz="900" dirty="0" err="1">
                <a:latin typeface="Consolas" panose="020B0609020204030204" pitchFamily="49" charset="0"/>
              </a:rPr>
              <a:t>glStencilOp</a:t>
            </a:r>
            <a:r>
              <a:rPr lang="en-GB" sz="900" dirty="0">
                <a:latin typeface="Consolas" panose="020B0609020204030204" pitchFamily="49" charset="0"/>
              </a:rPr>
              <a:t>(GL_KEEP, GL_KEEP, GL_REPLACE);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sz="9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Test (discard except for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glStencilFunc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(GL_EQUAL, 1, 0xFF)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23" name="Titel 1">
            <a:extLst>
              <a:ext uri="{FF2B5EF4-FFF2-40B4-BE49-F238E27FC236}">
                <a16:creationId xmlns:a16="http://schemas.microsoft.com/office/drawing/2014/main" id="{204E3A4A-7D63-4BF7-9CF3-2620F5B2422A}"/>
              </a:ext>
            </a:extLst>
          </p:cNvPr>
          <p:cNvSpPr txBox="1">
            <a:spLocks/>
          </p:cNvSpPr>
          <p:nvPr/>
        </p:nvSpPr>
        <p:spPr>
          <a:xfrm>
            <a:off x="1245478" y="1344468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itel 1">
            <a:extLst>
              <a:ext uri="{FF2B5EF4-FFF2-40B4-BE49-F238E27FC236}">
                <a16:creationId xmlns:a16="http://schemas.microsoft.com/office/drawing/2014/main" id="{CF32F9F7-ADB3-4535-8C13-D65DC811933C}"/>
              </a:ext>
            </a:extLst>
          </p:cNvPr>
          <p:cNvSpPr txBox="1">
            <a:spLocks/>
          </p:cNvSpPr>
          <p:nvPr/>
        </p:nvSpPr>
        <p:spPr>
          <a:xfrm>
            <a:off x="1450320" y="2640954"/>
            <a:ext cx="1284999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APPLICATIONS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Google Shape;222;p27">
            <a:extLst>
              <a:ext uri="{FF2B5EF4-FFF2-40B4-BE49-F238E27FC236}">
                <a16:creationId xmlns:a16="http://schemas.microsoft.com/office/drawing/2014/main" id="{7260EDE8-A674-4575-BF66-3763FC9F0D3F}"/>
              </a:ext>
            </a:extLst>
          </p:cNvPr>
          <p:cNvSpPr txBox="1">
            <a:spLocks/>
          </p:cNvSpPr>
          <p:nvPr/>
        </p:nvSpPr>
        <p:spPr>
          <a:xfrm flipH="1">
            <a:off x="1474523" y="293344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outlining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Real-time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rendering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volumes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Drawing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textures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shapes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D503CCF-1603-4AE4-AD44-742FD2DF60F2}"/>
              </a:ext>
            </a:extLst>
          </p:cNvPr>
          <p:cNvCxnSpPr>
            <a:cxnSpLocks/>
          </p:cNvCxnSpPr>
          <p:nvPr/>
        </p:nvCxnSpPr>
        <p:spPr>
          <a:xfrm flipH="1">
            <a:off x="6917829" y="2732220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E047D6A-945C-417A-B8D2-042F56F07451}"/>
              </a:ext>
            </a:extLst>
          </p:cNvPr>
          <p:cNvSpPr txBox="1"/>
          <p:nvPr/>
        </p:nvSpPr>
        <p:spPr>
          <a:xfrm>
            <a:off x="7343485" y="2571750"/>
            <a:ext cx="171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stencil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" name="Google Shape;131;p21">
            <a:extLst>
              <a:ext uri="{FF2B5EF4-FFF2-40B4-BE49-F238E27FC236}">
                <a16:creationId xmlns:a16="http://schemas.microsoft.com/office/drawing/2014/main" id="{1BEBC6B9-83C8-4D66-B246-FE11A08E1E58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568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/>
      <p:bldP spid="423" grpId="0"/>
      <p:bldP spid="424" grpId="0"/>
      <p:bldP spid="4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leichschenkliges Dreieck 406">
            <a:extLst>
              <a:ext uri="{FF2B5EF4-FFF2-40B4-BE49-F238E27FC236}">
                <a16:creationId xmlns:a16="http://schemas.microsoft.com/office/drawing/2014/main" id="{29101D2E-F15D-4335-B3F0-4AA0C6166070}"/>
              </a:ext>
            </a:extLst>
          </p:cNvPr>
          <p:cNvSpPr/>
          <p:nvPr/>
        </p:nvSpPr>
        <p:spPr>
          <a:xfrm>
            <a:off x="1317440" y="2298700"/>
            <a:ext cx="2741808" cy="1031875"/>
          </a:xfrm>
          <a:prstGeom prst="triangle">
            <a:avLst>
              <a:gd name="adj" fmla="val 216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5" name="Google Shape;131;p21">
            <a:extLst>
              <a:ext uri="{FF2B5EF4-FFF2-40B4-BE49-F238E27FC236}">
                <a16:creationId xmlns:a16="http://schemas.microsoft.com/office/drawing/2014/main" id="{F73D51D7-71F5-4887-B342-97F0FE318C55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893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EC7FB24A-D035-4B7B-81AB-ABB5CD1A5694}"/>
              </a:ext>
            </a:extLst>
          </p:cNvPr>
          <p:cNvSpPr txBox="1"/>
          <p:nvPr/>
        </p:nvSpPr>
        <p:spPr>
          <a:xfrm>
            <a:off x="1573212" y="253775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9" name="Textfeld 418">
            <a:extLst>
              <a:ext uri="{FF2B5EF4-FFF2-40B4-BE49-F238E27FC236}">
                <a16:creationId xmlns:a16="http://schemas.microsoft.com/office/drawing/2014/main" id="{A1540246-6FFF-4823-A686-767EAFEED5D9}"/>
              </a:ext>
            </a:extLst>
          </p:cNvPr>
          <p:cNvSpPr txBox="1"/>
          <p:nvPr/>
        </p:nvSpPr>
        <p:spPr>
          <a:xfrm>
            <a:off x="1993739" y="25441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19E8D278-A97A-44DD-BC18-5FA47785E224}"/>
              </a:ext>
            </a:extLst>
          </p:cNvPr>
          <p:cNvSpPr txBox="1"/>
          <p:nvPr/>
        </p:nvSpPr>
        <p:spPr>
          <a:xfrm>
            <a:off x="1779095" y="253589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1" name="Textfeld 420">
            <a:extLst>
              <a:ext uri="{FF2B5EF4-FFF2-40B4-BE49-F238E27FC236}">
                <a16:creationId xmlns:a16="http://schemas.microsoft.com/office/drawing/2014/main" id="{0E272554-BE34-4D93-9696-88EFB473C066}"/>
              </a:ext>
            </a:extLst>
          </p:cNvPr>
          <p:cNvSpPr txBox="1"/>
          <p:nvPr/>
        </p:nvSpPr>
        <p:spPr>
          <a:xfrm>
            <a:off x="2217119" y="25441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2" name="Textfeld 421">
            <a:extLst>
              <a:ext uri="{FF2B5EF4-FFF2-40B4-BE49-F238E27FC236}">
                <a16:creationId xmlns:a16="http://schemas.microsoft.com/office/drawing/2014/main" id="{429FC3AB-DB93-48F8-AC9F-EA7E66EC6157}"/>
              </a:ext>
            </a:extLst>
          </p:cNvPr>
          <p:cNvSpPr txBox="1"/>
          <p:nvPr/>
        </p:nvSpPr>
        <p:spPr>
          <a:xfrm>
            <a:off x="1786751" y="27347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3" name="Textfeld 422">
            <a:extLst>
              <a:ext uri="{FF2B5EF4-FFF2-40B4-BE49-F238E27FC236}">
                <a16:creationId xmlns:a16="http://schemas.microsoft.com/office/drawing/2014/main" id="{0933D724-70FC-474D-A188-60F55DA2E7C0}"/>
              </a:ext>
            </a:extLst>
          </p:cNvPr>
          <p:cNvSpPr txBox="1"/>
          <p:nvPr/>
        </p:nvSpPr>
        <p:spPr>
          <a:xfrm>
            <a:off x="2222984" y="273119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extfeld 423">
            <a:extLst>
              <a:ext uri="{FF2B5EF4-FFF2-40B4-BE49-F238E27FC236}">
                <a16:creationId xmlns:a16="http://schemas.microsoft.com/office/drawing/2014/main" id="{79AB4DD5-658F-4EBE-B1D2-595F6EAFBDF0}"/>
              </a:ext>
            </a:extLst>
          </p:cNvPr>
          <p:cNvSpPr txBox="1"/>
          <p:nvPr/>
        </p:nvSpPr>
        <p:spPr>
          <a:xfrm>
            <a:off x="1786750" y="29253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Textfeld 424">
            <a:extLst>
              <a:ext uri="{FF2B5EF4-FFF2-40B4-BE49-F238E27FC236}">
                <a16:creationId xmlns:a16="http://schemas.microsoft.com/office/drawing/2014/main" id="{BAF5A18C-2FC2-4E14-9656-4AD60D5E5D8D}"/>
              </a:ext>
            </a:extLst>
          </p:cNvPr>
          <p:cNvSpPr txBox="1"/>
          <p:nvPr/>
        </p:nvSpPr>
        <p:spPr>
          <a:xfrm>
            <a:off x="2008095" y="2924865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6" name="Textfeld 425">
            <a:extLst>
              <a:ext uri="{FF2B5EF4-FFF2-40B4-BE49-F238E27FC236}">
                <a16:creationId xmlns:a16="http://schemas.microsoft.com/office/drawing/2014/main" id="{1346202F-5C29-4E5A-8B80-5422B244F860}"/>
              </a:ext>
            </a:extLst>
          </p:cNvPr>
          <p:cNvSpPr txBox="1"/>
          <p:nvPr/>
        </p:nvSpPr>
        <p:spPr>
          <a:xfrm>
            <a:off x="2217118" y="29328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7" name="Textfeld 426">
            <a:extLst>
              <a:ext uri="{FF2B5EF4-FFF2-40B4-BE49-F238E27FC236}">
                <a16:creationId xmlns:a16="http://schemas.microsoft.com/office/drawing/2014/main" id="{D88C66CE-6EF7-4C3D-B7F2-2B1BD2EC43BC}"/>
              </a:ext>
            </a:extLst>
          </p:cNvPr>
          <p:cNvSpPr txBox="1"/>
          <p:nvPr/>
        </p:nvSpPr>
        <p:spPr>
          <a:xfrm>
            <a:off x="2001097" y="311394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8" name="Textfeld 427">
            <a:extLst>
              <a:ext uri="{FF2B5EF4-FFF2-40B4-BE49-F238E27FC236}">
                <a16:creationId xmlns:a16="http://schemas.microsoft.com/office/drawing/2014/main" id="{C599A003-5279-4840-A0DB-85D10C6D34AF}"/>
              </a:ext>
            </a:extLst>
          </p:cNvPr>
          <p:cNvSpPr txBox="1"/>
          <p:nvPr/>
        </p:nvSpPr>
        <p:spPr>
          <a:xfrm>
            <a:off x="1985545" y="272807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9" name="Google Shape;131;p21">
            <a:extLst>
              <a:ext uri="{FF2B5EF4-FFF2-40B4-BE49-F238E27FC236}">
                <a16:creationId xmlns:a16="http://schemas.microsoft.com/office/drawing/2014/main" id="{C84CC9B8-EA2B-4D8D-BF42-49C5FC89D0EB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4908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  <p:bldP spid="420" grpId="0"/>
      <p:bldP spid="421" grpId="0"/>
      <p:bldP spid="422" grpId="0"/>
      <p:bldP spid="423" grpId="0"/>
      <p:bldP spid="424" grpId="0"/>
      <p:bldP spid="425" grpId="0"/>
      <p:bldP spid="426" grpId="0"/>
      <p:bldP spid="427" grpId="0"/>
      <p:bldP spid="428" grpId="0"/>
    </p:bld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3144</Words>
  <Application>Microsoft Office PowerPoint</Application>
  <PresentationFormat>Bildschirmpräsentation (16:9)</PresentationFormat>
  <Paragraphs>961</Paragraphs>
  <Slides>49</Slides>
  <Notes>13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7" baseType="lpstr">
      <vt:lpstr>Assistant Light</vt:lpstr>
      <vt:lpstr>Consolas</vt:lpstr>
      <vt:lpstr>Arial</vt:lpstr>
      <vt:lpstr>Fira Sans Extra Condensed Medium</vt:lpstr>
      <vt:lpstr>Pontano Sans</vt:lpstr>
      <vt:lpstr>Nunito Sans ExtraBold</vt:lpstr>
      <vt:lpstr>Nunito Sans</vt:lpstr>
      <vt:lpstr>Marketing Newsletter</vt:lpstr>
      <vt:lpstr>RASTER OPERATIONS</vt:lpstr>
      <vt:lpstr>TABLE OF CONTENTS</vt:lpstr>
      <vt:lpstr>OPENGL GRAPHICS PIPELINE</vt:lpstr>
      <vt:lpstr>01</vt:lpstr>
      <vt:lpstr>SCISSOR TEST</vt:lpstr>
      <vt:lpstr>STENCIL TEST</vt:lpstr>
      <vt:lpstr>STENCIL TEST</vt:lpstr>
      <vt:lpstr>EXAMPLE</vt:lpstr>
      <vt:lpstr>EXAMPLE</vt:lpstr>
      <vt:lpstr>EXAMPLE</vt:lpstr>
      <vt:lpstr>DEPTH TEST</vt:lpstr>
      <vt:lpstr>DEPTH TEST ALGORITHM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Z-FIGHTING</vt:lpstr>
      <vt:lpstr>EARLY Z</vt:lpstr>
      <vt:lpstr>BLENDING</vt:lpstr>
      <vt:lpstr>BLENDING</vt:lpstr>
      <vt:lpstr>BLENDING</vt:lpstr>
      <vt:lpstr>TRANSPARENCY AND DEPTH TEST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DITHERING</vt:lpstr>
      <vt:lpstr>DITHERING</vt:lpstr>
      <vt:lpstr>ANTI ALIASING</vt:lpstr>
      <vt:lpstr>ANTI ALIASING</vt:lpstr>
      <vt:lpstr>MULTISAMPLE ANTI ALIASING</vt:lpstr>
      <vt:lpstr>MULTISAMPLE ANTI ALIASING</vt:lpstr>
      <vt:lpstr>MULTISAMPLE ANTI ALIASING</vt:lpstr>
      <vt:lpstr>NVIDIA DEEP LEARNING SUPER SAMPLING</vt:lpstr>
      <vt:lpstr>NVIDIA DEEP LEARNING SUPER SAMPLING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AND SPEECH RECOGNITION</dc:title>
  <cp:lastModifiedBy>Selina Feitl</cp:lastModifiedBy>
  <cp:revision>127</cp:revision>
  <dcterms:modified xsi:type="dcterms:W3CDTF">2020-11-23T08:43:01Z</dcterms:modified>
</cp:coreProperties>
</file>